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9" r:id="rId4"/>
    <p:sldId id="261" r:id="rId5"/>
    <p:sldId id="257" r:id="rId6"/>
    <p:sldId id="258" r:id="rId7"/>
    <p:sldId id="263" r:id="rId8"/>
    <p:sldId id="262" r:id="rId9"/>
    <p:sldId id="264" r:id="rId10"/>
    <p:sldId id="265" r:id="rId11"/>
    <p:sldId id="266" r:id="rId12"/>
    <p:sldId id="267" r:id="rId13"/>
    <p:sldId id="269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3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19B3BC-A721-4E80-B7D0-B457B9FCDD4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2BC505D-76EC-43BE-9CAC-2AEE1212EAD9}">
      <dgm:prSet phldrT="[Tekst]"/>
      <dgm:spPr/>
      <dgm:t>
        <a:bodyPr/>
        <a:lstStyle/>
        <a:p>
          <a:r>
            <a:rPr lang="pl-PL" dirty="0" smtClean="0"/>
            <a:t>Urządzenia przestrzeni danych</a:t>
          </a:r>
          <a:endParaRPr lang="pl-PL" dirty="0"/>
        </a:p>
      </dgm:t>
    </dgm:pt>
    <dgm:pt modelId="{7251DAF4-DB4C-430E-9DDE-19A3C8BFF0F1}" type="parTrans" cxnId="{C9DDC27A-5D3E-4CA8-8F1B-4BBCA86BF82D}">
      <dgm:prSet/>
      <dgm:spPr/>
      <dgm:t>
        <a:bodyPr/>
        <a:lstStyle/>
        <a:p>
          <a:endParaRPr lang="pl-PL"/>
        </a:p>
      </dgm:t>
    </dgm:pt>
    <dgm:pt modelId="{0722AEDB-9364-4DD2-B4F2-FE06ECF9CF26}" type="sibTrans" cxnId="{C9DDC27A-5D3E-4CA8-8F1B-4BBCA86BF82D}">
      <dgm:prSet/>
      <dgm:spPr/>
      <dgm:t>
        <a:bodyPr/>
        <a:lstStyle/>
        <a:p>
          <a:endParaRPr lang="pl-PL"/>
        </a:p>
      </dgm:t>
    </dgm:pt>
    <dgm:pt modelId="{41A6AD69-0785-4177-8AB5-D1929A56C4B7}">
      <dgm:prSet phldrT="[Tekst]"/>
      <dgm:spPr/>
      <dgm:t>
        <a:bodyPr/>
        <a:lstStyle/>
        <a:p>
          <a:r>
            <a:rPr lang="pl-PL" dirty="0" smtClean="0"/>
            <a:t>SAN </a:t>
          </a:r>
          <a:r>
            <a:rPr lang="pl-PL" dirty="0" err="1" smtClean="0"/>
            <a:t>Fabric</a:t>
          </a:r>
          <a:endParaRPr lang="pl-PL" dirty="0"/>
        </a:p>
      </dgm:t>
    </dgm:pt>
    <dgm:pt modelId="{043A7047-B6D7-42C6-9E1C-1B22A264D287}" type="parTrans" cxnId="{CAFC17C3-0D40-4E26-8079-DE06DBB6DB81}">
      <dgm:prSet/>
      <dgm:spPr/>
      <dgm:t>
        <a:bodyPr/>
        <a:lstStyle/>
        <a:p>
          <a:endParaRPr lang="pl-PL"/>
        </a:p>
      </dgm:t>
    </dgm:pt>
    <dgm:pt modelId="{E506CE8E-AB16-4B27-A2B2-67E90016DC3E}" type="sibTrans" cxnId="{CAFC17C3-0D40-4E26-8079-DE06DBB6DB81}">
      <dgm:prSet/>
      <dgm:spPr/>
      <dgm:t>
        <a:bodyPr/>
        <a:lstStyle/>
        <a:p>
          <a:endParaRPr lang="pl-PL"/>
        </a:p>
      </dgm:t>
    </dgm:pt>
    <dgm:pt modelId="{35D40D03-A8F8-4C89-867E-625F34DA78A5}">
      <dgm:prSet phldrT="[Tekst]"/>
      <dgm:spPr/>
      <dgm:t>
        <a:bodyPr/>
        <a:lstStyle/>
        <a:p>
          <a:r>
            <a:rPr lang="pl-PL" dirty="0" smtClean="0"/>
            <a:t>Przyłącza do Hostów</a:t>
          </a:r>
          <a:endParaRPr lang="pl-PL" dirty="0"/>
        </a:p>
      </dgm:t>
    </dgm:pt>
    <dgm:pt modelId="{671D3EDE-5345-45CA-88DD-F3CC23D6A566}" type="parTrans" cxnId="{EBC200B7-7288-4CB9-9AB7-4030641A980E}">
      <dgm:prSet/>
      <dgm:spPr/>
      <dgm:t>
        <a:bodyPr/>
        <a:lstStyle/>
        <a:p>
          <a:endParaRPr lang="pl-PL"/>
        </a:p>
      </dgm:t>
    </dgm:pt>
    <dgm:pt modelId="{13EB3E26-5276-4E16-BE1D-E3D7363F1A70}" type="sibTrans" cxnId="{EBC200B7-7288-4CB9-9AB7-4030641A980E}">
      <dgm:prSet/>
      <dgm:spPr/>
      <dgm:t>
        <a:bodyPr/>
        <a:lstStyle/>
        <a:p>
          <a:endParaRPr lang="pl-PL"/>
        </a:p>
      </dgm:t>
    </dgm:pt>
    <dgm:pt modelId="{0C37589C-A0EF-4BFA-80BF-5CF3EDEE5019}">
      <dgm:prSet phldrT="[Tekst]"/>
      <dgm:spPr/>
      <dgm:t>
        <a:bodyPr/>
        <a:lstStyle/>
        <a:p>
          <a:r>
            <a:rPr lang="pl-PL" dirty="0" smtClean="0"/>
            <a:t>Systemy operacyjne</a:t>
          </a:r>
          <a:endParaRPr lang="pl-PL" dirty="0"/>
        </a:p>
      </dgm:t>
    </dgm:pt>
    <dgm:pt modelId="{37DF1E78-A7D1-40B5-A8E0-B58963A15EB2}" type="parTrans" cxnId="{82CCE8FA-D5C8-4552-9F26-8F3B5DCFD778}">
      <dgm:prSet/>
      <dgm:spPr/>
      <dgm:t>
        <a:bodyPr/>
        <a:lstStyle/>
        <a:p>
          <a:endParaRPr lang="pl-PL"/>
        </a:p>
      </dgm:t>
    </dgm:pt>
    <dgm:pt modelId="{A7D16F17-D5B7-4078-B663-2C062867E41D}" type="sibTrans" cxnId="{82CCE8FA-D5C8-4552-9F26-8F3B5DCFD778}">
      <dgm:prSet/>
      <dgm:spPr/>
      <dgm:t>
        <a:bodyPr/>
        <a:lstStyle/>
        <a:p>
          <a:endParaRPr lang="pl-PL"/>
        </a:p>
      </dgm:t>
    </dgm:pt>
    <dgm:pt modelId="{4DC0B92C-19F0-4F74-8470-7A0B8867F847}" type="pres">
      <dgm:prSet presAssocID="{6E19B3BC-A721-4E80-B7D0-B457B9FCDD4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FF4D4C7-5C18-40C8-91EE-E11B43198AE2}" type="pres">
      <dgm:prSet presAssocID="{D2BC505D-76EC-43BE-9CAC-2AEE1212EAD9}" presName="parentLin" presStyleCnt="0"/>
      <dgm:spPr/>
    </dgm:pt>
    <dgm:pt modelId="{F6CA6E35-8FBF-4A89-AB58-BB8547B03F67}" type="pres">
      <dgm:prSet presAssocID="{D2BC505D-76EC-43BE-9CAC-2AEE1212EAD9}" presName="parentLeftMargin" presStyleLbl="node1" presStyleIdx="0" presStyleCnt="4"/>
      <dgm:spPr/>
      <dgm:t>
        <a:bodyPr/>
        <a:lstStyle/>
        <a:p>
          <a:endParaRPr lang="pl-PL"/>
        </a:p>
      </dgm:t>
    </dgm:pt>
    <dgm:pt modelId="{D5355663-2EA1-4D80-9D4D-7C5D230A63DE}" type="pres">
      <dgm:prSet presAssocID="{D2BC505D-76EC-43BE-9CAC-2AEE1212EAD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4E549A-315F-466D-A6FB-D3452DBB03F2}" type="pres">
      <dgm:prSet presAssocID="{D2BC505D-76EC-43BE-9CAC-2AEE1212EAD9}" presName="negativeSpace" presStyleCnt="0"/>
      <dgm:spPr/>
    </dgm:pt>
    <dgm:pt modelId="{A59C8A68-C4B7-4B69-9105-F23639E96F9B}" type="pres">
      <dgm:prSet presAssocID="{D2BC505D-76EC-43BE-9CAC-2AEE1212EAD9}" presName="childText" presStyleLbl="conFgAcc1" presStyleIdx="0" presStyleCnt="4">
        <dgm:presLayoutVars>
          <dgm:bulletEnabled val="1"/>
        </dgm:presLayoutVars>
      </dgm:prSet>
      <dgm:spPr/>
    </dgm:pt>
    <dgm:pt modelId="{28DB3137-09F0-4C63-BA80-F1A1BBD90EF9}" type="pres">
      <dgm:prSet presAssocID="{0722AEDB-9364-4DD2-B4F2-FE06ECF9CF26}" presName="spaceBetweenRectangles" presStyleCnt="0"/>
      <dgm:spPr/>
    </dgm:pt>
    <dgm:pt modelId="{2973D6AA-89D9-40D2-8E1C-E8EF8B22280B}" type="pres">
      <dgm:prSet presAssocID="{41A6AD69-0785-4177-8AB5-D1929A56C4B7}" presName="parentLin" presStyleCnt="0"/>
      <dgm:spPr/>
    </dgm:pt>
    <dgm:pt modelId="{51A21272-A3E5-4987-A269-04916DD314F6}" type="pres">
      <dgm:prSet presAssocID="{41A6AD69-0785-4177-8AB5-D1929A56C4B7}" presName="parentLeftMargin" presStyleLbl="node1" presStyleIdx="0" presStyleCnt="4"/>
      <dgm:spPr/>
      <dgm:t>
        <a:bodyPr/>
        <a:lstStyle/>
        <a:p>
          <a:endParaRPr lang="pl-PL"/>
        </a:p>
      </dgm:t>
    </dgm:pt>
    <dgm:pt modelId="{58C0F6BE-095E-4B11-A3DF-5E0B7C3E6CB7}" type="pres">
      <dgm:prSet presAssocID="{41A6AD69-0785-4177-8AB5-D1929A56C4B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E26926C-41CE-46D4-AD32-ECD512B01EDE}" type="pres">
      <dgm:prSet presAssocID="{41A6AD69-0785-4177-8AB5-D1929A56C4B7}" presName="negativeSpace" presStyleCnt="0"/>
      <dgm:spPr/>
    </dgm:pt>
    <dgm:pt modelId="{9516DA5A-AD45-40ED-AE48-AEB0E67CF7B2}" type="pres">
      <dgm:prSet presAssocID="{41A6AD69-0785-4177-8AB5-D1929A56C4B7}" presName="childText" presStyleLbl="conFgAcc1" presStyleIdx="1" presStyleCnt="4">
        <dgm:presLayoutVars>
          <dgm:bulletEnabled val="1"/>
        </dgm:presLayoutVars>
      </dgm:prSet>
      <dgm:spPr/>
    </dgm:pt>
    <dgm:pt modelId="{D3203FF2-2996-4429-B960-E29D52994797}" type="pres">
      <dgm:prSet presAssocID="{E506CE8E-AB16-4B27-A2B2-67E90016DC3E}" presName="spaceBetweenRectangles" presStyleCnt="0"/>
      <dgm:spPr/>
    </dgm:pt>
    <dgm:pt modelId="{E64BDD53-7796-40F6-AEC1-55B26428B16B}" type="pres">
      <dgm:prSet presAssocID="{35D40D03-A8F8-4C89-867E-625F34DA78A5}" presName="parentLin" presStyleCnt="0"/>
      <dgm:spPr/>
    </dgm:pt>
    <dgm:pt modelId="{0ADEF486-17D2-4721-98C2-29EB3DC56228}" type="pres">
      <dgm:prSet presAssocID="{35D40D03-A8F8-4C89-867E-625F34DA78A5}" presName="parentLeftMargin" presStyleLbl="node1" presStyleIdx="1" presStyleCnt="4"/>
      <dgm:spPr/>
      <dgm:t>
        <a:bodyPr/>
        <a:lstStyle/>
        <a:p>
          <a:endParaRPr lang="pl-PL"/>
        </a:p>
      </dgm:t>
    </dgm:pt>
    <dgm:pt modelId="{D21B9702-D843-4AF0-AFBD-4D171E548592}" type="pres">
      <dgm:prSet presAssocID="{35D40D03-A8F8-4C89-867E-625F34DA78A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EDDCD2C-61A5-48EE-BBAD-6024F280CD2C}" type="pres">
      <dgm:prSet presAssocID="{35D40D03-A8F8-4C89-867E-625F34DA78A5}" presName="negativeSpace" presStyleCnt="0"/>
      <dgm:spPr/>
    </dgm:pt>
    <dgm:pt modelId="{F639B120-8EEB-41FA-B18A-3E2009BC6655}" type="pres">
      <dgm:prSet presAssocID="{35D40D03-A8F8-4C89-867E-625F34DA78A5}" presName="childText" presStyleLbl="conFgAcc1" presStyleIdx="2" presStyleCnt="4">
        <dgm:presLayoutVars>
          <dgm:bulletEnabled val="1"/>
        </dgm:presLayoutVars>
      </dgm:prSet>
      <dgm:spPr/>
    </dgm:pt>
    <dgm:pt modelId="{9A334F6E-3EB9-46F4-A5E8-824281F8001C}" type="pres">
      <dgm:prSet presAssocID="{13EB3E26-5276-4E16-BE1D-E3D7363F1A70}" presName="spaceBetweenRectangles" presStyleCnt="0"/>
      <dgm:spPr/>
    </dgm:pt>
    <dgm:pt modelId="{5F60061B-DE87-4F6A-8540-206AA629DAB0}" type="pres">
      <dgm:prSet presAssocID="{0C37589C-A0EF-4BFA-80BF-5CF3EDEE5019}" presName="parentLin" presStyleCnt="0"/>
      <dgm:spPr/>
    </dgm:pt>
    <dgm:pt modelId="{0E48DA25-300E-407A-8934-A476A92489CC}" type="pres">
      <dgm:prSet presAssocID="{0C37589C-A0EF-4BFA-80BF-5CF3EDEE5019}" presName="parentLeftMargin" presStyleLbl="node1" presStyleIdx="2" presStyleCnt="4"/>
      <dgm:spPr/>
      <dgm:t>
        <a:bodyPr/>
        <a:lstStyle/>
        <a:p>
          <a:endParaRPr lang="pl-PL"/>
        </a:p>
      </dgm:t>
    </dgm:pt>
    <dgm:pt modelId="{B78418E1-87BD-4EF1-9AAF-CE6D89CDB047}" type="pres">
      <dgm:prSet presAssocID="{0C37589C-A0EF-4BFA-80BF-5CF3EDEE501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6658445-89FD-4A9B-8CA7-4995AA29292B}" type="pres">
      <dgm:prSet presAssocID="{0C37589C-A0EF-4BFA-80BF-5CF3EDEE5019}" presName="negativeSpace" presStyleCnt="0"/>
      <dgm:spPr/>
    </dgm:pt>
    <dgm:pt modelId="{6E181D88-A69F-49C0-B17A-A8D21E95F247}" type="pres">
      <dgm:prSet presAssocID="{0C37589C-A0EF-4BFA-80BF-5CF3EDEE501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6C9271A-4E5A-4D98-A65E-61BD7405379B}" type="presOf" srcId="{0C37589C-A0EF-4BFA-80BF-5CF3EDEE5019}" destId="{0E48DA25-300E-407A-8934-A476A92489CC}" srcOrd="0" destOrd="0" presId="urn:microsoft.com/office/officeart/2005/8/layout/list1"/>
    <dgm:cxn modelId="{4E92C6BF-5935-4C26-BC72-A4450925A5CD}" type="presOf" srcId="{D2BC505D-76EC-43BE-9CAC-2AEE1212EAD9}" destId="{D5355663-2EA1-4D80-9D4D-7C5D230A63DE}" srcOrd="1" destOrd="0" presId="urn:microsoft.com/office/officeart/2005/8/layout/list1"/>
    <dgm:cxn modelId="{17A06D8C-715E-49F0-92A3-CC0FD172BEF6}" type="presOf" srcId="{D2BC505D-76EC-43BE-9CAC-2AEE1212EAD9}" destId="{F6CA6E35-8FBF-4A89-AB58-BB8547B03F67}" srcOrd="0" destOrd="0" presId="urn:microsoft.com/office/officeart/2005/8/layout/list1"/>
    <dgm:cxn modelId="{1D5E4B79-31DA-49AA-8D76-D177DBBAAF3B}" type="presOf" srcId="{41A6AD69-0785-4177-8AB5-D1929A56C4B7}" destId="{58C0F6BE-095E-4B11-A3DF-5E0B7C3E6CB7}" srcOrd="1" destOrd="0" presId="urn:microsoft.com/office/officeart/2005/8/layout/list1"/>
    <dgm:cxn modelId="{C9DDC27A-5D3E-4CA8-8F1B-4BBCA86BF82D}" srcId="{6E19B3BC-A721-4E80-B7D0-B457B9FCDD48}" destId="{D2BC505D-76EC-43BE-9CAC-2AEE1212EAD9}" srcOrd="0" destOrd="0" parTransId="{7251DAF4-DB4C-430E-9DDE-19A3C8BFF0F1}" sibTransId="{0722AEDB-9364-4DD2-B4F2-FE06ECF9CF26}"/>
    <dgm:cxn modelId="{CAFC17C3-0D40-4E26-8079-DE06DBB6DB81}" srcId="{6E19B3BC-A721-4E80-B7D0-B457B9FCDD48}" destId="{41A6AD69-0785-4177-8AB5-D1929A56C4B7}" srcOrd="1" destOrd="0" parTransId="{043A7047-B6D7-42C6-9E1C-1B22A264D287}" sibTransId="{E506CE8E-AB16-4B27-A2B2-67E90016DC3E}"/>
    <dgm:cxn modelId="{5ECCC395-2AFF-4C32-967A-E399CB59D67A}" type="presOf" srcId="{35D40D03-A8F8-4C89-867E-625F34DA78A5}" destId="{D21B9702-D843-4AF0-AFBD-4D171E548592}" srcOrd="1" destOrd="0" presId="urn:microsoft.com/office/officeart/2005/8/layout/list1"/>
    <dgm:cxn modelId="{EBC200B7-7288-4CB9-9AB7-4030641A980E}" srcId="{6E19B3BC-A721-4E80-B7D0-B457B9FCDD48}" destId="{35D40D03-A8F8-4C89-867E-625F34DA78A5}" srcOrd="2" destOrd="0" parTransId="{671D3EDE-5345-45CA-88DD-F3CC23D6A566}" sibTransId="{13EB3E26-5276-4E16-BE1D-E3D7363F1A70}"/>
    <dgm:cxn modelId="{10940689-8484-4717-B4F5-4E7183CEA6FA}" type="presOf" srcId="{35D40D03-A8F8-4C89-867E-625F34DA78A5}" destId="{0ADEF486-17D2-4721-98C2-29EB3DC56228}" srcOrd="0" destOrd="0" presId="urn:microsoft.com/office/officeart/2005/8/layout/list1"/>
    <dgm:cxn modelId="{D973129E-5B7F-4833-8FC6-BB926200FA43}" type="presOf" srcId="{0C37589C-A0EF-4BFA-80BF-5CF3EDEE5019}" destId="{B78418E1-87BD-4EF1-9AAF-CE6D89CDB047}" srcOrd="1" destOrd="0" presId="urn:microsoft.com/office/officeart/2005/8/layout/list1"/>
    <dgm:cxn modelId="{2EE751B2-8D79-4DE1-9110-1B2933937BDD}" type="presOf" srcId="{6E19B3BC-A721-4E80-B7D0-B457B9FCDD48}" destId="{4DC0B92C-19F0-4F74-8470-7A0B8867F847}" srcOrd="0" destOrd="0" presId="urn:microsoft.com/office/officeart/2005/8/layout/list1"/>
    <dgm:cxn modelId="{1825D136-D1C7-44F5-9611-48E84BC49D2B}" type="presOf" srcId="{41A6AD69-0785-4177-8AB5-D1929A56C4B7}" destId="{51A21272-A3E5-4987-A269-04916DD314F6}" srcOrd="0" destOrd="0" presId="urn:microsoft.com/office/officeart/2005/8/layout/list1"/>
    <dgm:cxn modelId="{82CCE8FA-D5C8-4552-9F26-8F3B5DCFD778}" srcId="{6E19B3BC-A721-4E80-B7D0-B457B9FCDD48}" destId="{0C37589C-A0EF-4BFA-80BF-5CF3EDEE5019}" srcOrd="3" destOrd="0" parTransId="{37DF1E78-A7D1-40B5-A8E0-B58963A15EB2}" sibTransId="{A7D16F17-D5B7-4078-B663-2C062867E41D}"/>
    <dgm:cxn modelId="{EB087211-EA95-4D40-AE33-F722C3FD0A8E}" type="presParOf" srcId="{4DC0B92C-19F0-4F74-8470-7A0B8867F847}" destId="{CFF4D4C7-5C18-40C8-91EE-E11B43198AE2}" srcOrd="0" destOrd="0" presId="urn:microsoft.com/office/officeart/2005/8/layout/list1"/>
    <dgm:cxn modelId="{54A922E1-3575-4F68-A9F5-264FC0F8866E}" type="presParOf" srcId="{CFF4D4C7-5C18-40C8-91EE-E11B43198AE2}" destId="{F6CA6E35-8FBF-4A89-AB58-BB8547B03F67}" srcOrd="0" destOrd="0" presId="urn:microsoft.com/office/officeart/2005/8/layout/list1"/>
    <dgm:cxn modelId="{BD37F8B4-7596-4FFD-BF8B-71CABF933E56}" type="presParOf" srcId="{CFF4D4C7-5C18-40C8-91EE-E11B43198AE2}" destId="{D5355663-2EA1-4D80-9D4D-7C5D230A63DE}" srcOrd="1" destOrd="0" presId="urn:microsoft.com/office/officeart/2005/8/layout/list1"/>
    <dgm:cxn modelId="{74C978E1-1B68-4705-A070-EC54BB4EAB23}" type="presParOf" srcId="{4DC0B92C-19F0-4F74-8470-7A0B8867F847}" destId="{BB4E549A-315F-466D-A6FB-D3452DBB03F2}" srcOrd="1" destOrd="0" presId="urn:microsoft.com/office/officeart/2005/8/layout/list1"/>
    <dgm:cxn modelId="{F1FB10EF-F0CD-4889-8CD2-6796B1421D1B}" type="presParOf" srcId="{4DC0B92C-19F0-4F74-8470-7A0B8867F847}" destId="{A59C8A68-C4B7-4B69-9105-F23639E96F9B}" srcOrd="2" destOrd="0" presId="urn:microsoft.com/office/officeart/2005/8/layout/list1"/>
    <dgm:cxn modelId="{455373DD-03F1-4DE1-A3F9-6D7F7E7A9A24}" type="presParOf" srcId="{4DC0B92C-19F0-4F74-8470-7A0B8867F847}" destId="{28DB3137-09F0-4C63-BA80-F1A1BBD90EF9}" srcOrd="3" destOrd="0" presId="urn:microsoft.com/office/officeart/2005/8/layout/list1"/>
    <dgm:cxn modelId="{3CB474D2-54D6-4011-926C-429652DAEDD8}" type="presParOf" srcId="{4DC0B92C-19F0-4F74-8470-7A0B8867F847}" destId="{2973D6AA-89D9-40D2-8E1C-E8EF8B22280B}" srcOrd="4" destOrd="0" presId="urn:microsoft.com/office/officeart/2005/8/layout/list1"/>
    <dgm:cxn modelId="{EBCC142A-E225-4EB2-9708-F0BE7DEF38FC}" type="presParOf" srcId="{2973D6AA-89D9-40D2-8E1C-E8EF8B22280B}" destId="{51A21272-A3E5-4987-A269-04916DD314F6}" srcOrd="0" destOrd="0" presId="urn:microsoft.com/office/officeart/2005/8/layout/list1"/>
    <dgm:cxn modelId="{15866C01-D387-402D-85C0-E6516FF68B06}" type="presParOf" srcId="{2973D6AA-89D9-40D2-8E1C-E8EF8B22280B}" destId="{58C0F6BE-095E-4B11-A3DF-5E0B7C3E6CB7}" srcOrd="1" destOrd="0" presId="urn:microsoft.com/office/officeart/2005/8/layout/list1"/>
    <dgm:cxn modelId="{D4E109F0-CA4B-43B1-9CBB-04F749935DB9}" type="presParOf" srcId="{4DC0B92C-19F0-4F74-8470-7A0B8867F847}" destId="{8E26926C-41CE-46D4-AD32-ECD512B01EDE}" srcOrd="5" destOrd="0" presId="urn:microsoft.com/office/officeart/2005/8/layout/list1"/>
    <dgm:cxn modelId="{D93A940B-3D23-43F0-AA94-5823C31954EA}" type="presParOf" srcId="{4DC0B92C-19F0-4F74-8470-7A0B8867F847}" destId="{9516DA5A-AD45-40ED-AE48-AEB0E67CF7B2}" srcOrd="6" destOrd="0" presId="urn:microsoft.com/office/officeart/2005/8/layout/list1"/>
    <dgm:cxn modelId="{F40F9897-A75E-412E-AF8B-33C87C6FBFC9}" type="presParOf" srcId="{4DC0B92C-19F0-4F74-8470-7A0B8867F847}" destId="{D3203FF2-2996-4429-B960-E29D52994797}" srcOrd="7" destOrd="0" presId="urn:microsoft.com/office/officeart/2005/8/layout/list1"/>
    <dgm:cxn modelId="{925E4569-A1A7-4C7A-BC88-D1D58914480B}" type="presParOf" srcId="{4DC0B92C-19F0-4F74-8470-7A0B8867F847}" destId="{E64BDD53-7796-40F6-AEC1-55B26428B16B}" srcOrd="8" destOrd="0" presId="urn:microsoft.com/office/officeart/2005/8/layout/list1"/>
    <dgm:cxn modelId="{D5C516A5-1E78-41C2-B214-99880DD2072B}" type="presParOf" srcId="{E64BDD53-7796-40F6-AEC1-55B26428B16B}" destId="{0ADEF486-17D2-4721-98C2-29EB3DC56228}" srcOrd="0" destOrd="0" presId="urn:microsoft.com/office/officeart/2005/8/layout/list1"/>
    <dgm:cxn modelId="{DAABCC0F-7CEF-45DE-B2CD-2A8AA06741F7}" type="presParOf" srcId="{E64BDD53-7796-40F6-AEC1-55B26428B16B}" destId="{D21B9702-D843-4AF0-AFBD-4D171E548592}" srcOrd="1" destOrd="0" presId="urn:microsoft.com/office/officeart/2005/8/layout/list1"/>
    <dgm:cxn modelId="{71C708F9-64CE-4335-9DD5-8D74D9E1EF2F}" type="presParOf" srcId="{4DC0B92C-19F0-4F74-8470-7A0B8867F847}" destId="{FEDDCD2C-61A5-48EE-BBAD-6024F280CD2C}" srcOrd="9" destOrd="0" presId="urn:microsoft.com/office/officeart/2005/8/layout/list1"/>
    <dgm:cxn modelId="{21ECA651-16F3-4296-A0C4-B0DFD02DB8A2}" type="presParOf" srcId="{4DC0B92C-19F0-4F74-8470-7A0B8867F847}" destId="{F639B120-8EEB-41FA-B18A-3E2009BC6655}" srcOrd="10" destOrd="0" presId="urn:microsoft.com/office/officeart/2005/8/layout/list1"/>
    <dgm:cxn modelId="{616BF09C-8130-48D4-A031-B343B5D2C792}" type="presParOf" srcId="{4DC0B92C-19F0-4F74-8470-7A0B8867F847}" destId="{9A334F6E-3EB9-46F4-A5E8-824281F8001C}" srcOrd="11" destOrd="0" presId="urn:microsoft.com/office/officeart/2005/8/layout/list1"/>
    <dgm:cxn modelId="{2E6F9D01-8D68-4FAA-B3FD-805164463DCE}" type="presParOf" srcId="{4DC0B92C-19F0-4F74-8470-7A0B8867F847}" destId="{5F60061B-DE87-4F6A-8540-206AA629DAB0}" srcOrd="12" destOrd="0" presId="urn:microsoft.com/office/officeart/2005/8/layout/list1"/>
    <dgm:cxn modelId="{324D931C-677E-4C0A-B6A3-BF261D982338}" type="presParOf" srcId="{5F60061B-DE87-4F6A-8540-206AA629DAB0}" destId="{0E48DA25-300E-407A-8934-A476A92489CC}" srcOrd="0" destOrd="0" presId="urn:microsoft.com/office/officeart/2005/8/layout/list1"/>
    <dgm:cxn modelId="{9054CC0F-A361-48C3-BA32-F71E9A7C4B94}" type="presParOf" srcId="{5F60061B-DE87-4F6A-8540-206AA629DAB0}" destId="{B78418E1-87BD-4EF1-9AAF-CE6D89CDB047}" srcOrd="1" destOrd="0" presId="urn:microsoft.com/office/officeart/2005/8/layout/list1"/>
    <dgm:cxn modelId="{16C9B7BB-D4AB-4CA0-85EC-101991AFF043}" type="presParOf" srcId="{4DC0B92C-19F0-4F74-8470-7A0B8867F847}" destId="{66658445-89FD-4A9B-8CA7-4995AA29292B}" srcOrd="13" destOrd="0" presId="urn:microsoft.com/office/officeart/2005/8/layout/list1"/>
    <dgm:cxn modelId="{F0C29C7A-FC25-4B00-A026-44672BF18CB1}" type="presParOf" srcId="{4DC0B92C-19F0-4F74-8470-7A0B8867F847}" destId="{6E181D88-A69F-49C0-B17A-A8D21E95F24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C8A68-C4B7-4B69-9105-F23639E96F9B}">
      <dsp:nvSpPr>
        <dsp:cNvPr id="0" name=""/>
        <dsp:cNvSpPr/>
      </dsp:nvSpPr>
      <dsp:spPr>
        <a:xfrm>
          <a:off x="0" y="278955"/>
          <a:ext cx="4931669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55663-2EA1-4D80-9D4D-7C5D230A63DE}">
      <dsp:nvSpPr>
        <dsp:cNvPr id="0" name=""/>
        <dsp:cNvSpPr/>
      </dsp:nvSpPr>
      <dsp:spPr>
        <a:xfrm>
          <a:off x="246583" y="72315"/>
          <a:ext cx="345216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484" tIns="0" rIns="1304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Urządzenia przestrzeni danych</a:t>
          </a:r>
          <a:endParaRPr lang="pl-PL" sz="1400" kern="1200" dirty="0"/>
        </a:p>
      </dsp:txBody>
      <dsp:txXfrm>
        <a:off x="266758" y="92490"/>
        <a:ext cx="3411818" cy="372930"/>
      </dsp:txXfrm>
    </dsp:sp>
    <dsp:sp modelId="{9516DA5A-AD45-40ED-AE48-AEB0E67CF7B2}">
      <dsp:nvSpPr>
        <dsp:cNvPr id="0" name=""/>
        <dsp:cNvSpPr/>
      </dsp:nvSpPr>
      <dsp:spPr>
        <a:xfrm>
          <a:off x="0" y="913996"/>
          <a:ext cx="4931669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C0F6BE-095E-4B11-A3DF-5E0B7C3E6CB7}">
      <dsp:nvSpPr>
        <dsp:cNvPr id="0" name=""/>
        <dsp:cNvSpPr/>
      </dsp:nvSpPr>
      <dsp:spPr>
        <a:xfrm>
          <a:off x="246583" y="707355"/>
          <a:ext cx="345216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484" tIns="0" rIns="1304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SAN </a:t>
          </a:r>
          <a:r>
            <a:rPr lang="pl-PL" sz="1400" kern="1200" dirty="0" err="1" smtClean="0"/>
            <a:t>Fabric</a:t>
          </a:r>
          <a:endParaRPr lang="pl-PL" sz="1400" kern="1200" dirty="0"/>
        </a:p>
      </dsp:txBody>
      <dsp:txXfrm>
        <a:off x="266758" y="727530"/>
        <a:ext cx="3411818" cy="372930"/>
      </dsp:txXfrm>
    </dsp:sp>
    <dsp:sp modelId="{F639B120-8EEB-41FA-B18A-3E2009BC6655}">
      <dsp:nvSpPr>
        <dsp:cNvPr id="0" name=""/>
        <dsp:cNvSpPr/>
      </dsp:nvSpPr>
      <dsp:spPr>
        <a:xfrm>
          <a:off x="0" y="1549036"/>
          <a:ext cx="4931669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B9702-D843-4AF0-AFBD-4D171E548592}">
      <dsp:nvSpPr>
        <dsp:cNvPr id="0" name=""/>
        <dsp:cNvSpPr/>
      </dsp:nvSpPr>
      <dsp:spPr>
        <a:xfrm>
          <a:off x="246583" y="1342396"/>
          <a:ext cx="345216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484" tIns="0" rIns="1304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Przyłącza do Hostów</a:t>
          </a:r>
          <a:endParaRPr lang="pl-PL" sz="1400" kern="1200" dirty="0"/>
        </a:p>
      </dsp:txBody>
      <dsp:txXfrm>
        <a:off x="266758" y="1362571"/>
        <a:ext cx="3411818" cy="372930"/>
      </dsp:txXfrm>
    </dsp:sp>
    <dsp:sp modelId="{6E181D88-A69F-49C0-B17A-A8D21E95F247}">
      <dsp:nvSpPr>
        <dsp:cNvPr id="0" name=""/>
        <dsp:cNvSpPr/>
      </dsp:nvSpPr>
      <dsp:spPr>
        <a:xfrm>
          <a:off x="0" y="2184076"/>
          <a:ext cx="4931669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418E1-87BD-4EF1-9AAF-CE6D89CDB047}">
      <dsp:nvSpPr>
        <dsp:cNvPr id="0" name=""/>
        <dsp:cNvSpPr/>
      </dsp:nvSpPr>
      <dsp:spPr>
        <a:xfrm>
          <a:off x="246583" y="1977436"/>
          <a:ext cx="345216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484" tIns="0" rIns="1304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Systemy operacyjne</a:t>
          </a:r>
          <a:endParaRPr lang="pl-PL" sz="1400" kern="1200" dirty="0"/>
        </a:p>
      </dsp:txBody>
      <dsp:txXfrm>
        <a:off x="266758" y="1997611"/>
        <a:ext cx="3411818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5/11/2018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Storage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DAS,NAS,SAN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9576262" y="6425738"/>
            <a:ext cx="2495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dr inż. Grzegorz Śliwiński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95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Czym jest STORAGE 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Podstawowy (</a:t>
            </a:r>
            <a:r>
              <a:rPr lang="pl-PL" dirty="0" err="1" smtClean="0"/>
              <a:t>Primary</a:t>
            </a:r>
            <a:r>
              <a:rPr lang="pl-PL" dirty="0" smtClean="0"/>
              <a:t>) – dysk, RAM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Podrzędny (</a:t>
            </a:r>
            <a:r>
              <a:rPr lang="pl-PL" dirty="0" err="1" smtClean="0"/>
              <a:t>Secondary</a:t>
            </a:r>
            <a:r>
              <a:rPr lang="pl-PL" dirty="0" smtClean="0"/>
              <a:t>) – taśma, dysk</a:t>
            </a:r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Rodzaj pamięci: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</a:t>
            </a:r>
            <a:r>
              <a:rPr lang="pl-PL" dirty="0" smtClean="0"/>
              <a:t> – </a:t>
            </a:r>
            <a:r>
              <a:rPr lang="pl-PL" i="1" dirty="0" smtClean="0"/>
              <a:t>zapis-odczyt</a:t>
            </a:r>
            <a:r>
              <a:rPr lang="pl-PL" dirty="0" smtClean="0"/>
              <a:t>, krótki czas oczekiwania – dysk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Nearline</a:t>
            </a:r>
            <a:r>
              <a:rPr lang="pl-PL" dirty="0" smtClean="0"/>
              <a:t> – </a:t>
            </a:r>
            <a:r>
              <a:rPr lang="pl-PL" i="1" dirty="0" smtClean="0"/>
              <a:t>zapis-odczyt</a:t>
            </a:r>
            <a:r>
              <a:rPr lang="pl-PL" dirty="0" smtClean="0"/>
              <a:t>, czas oczekiwania średni – dysk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Offline</a:t>
            </a:r>
            <a:r>
              <a:rPr lang="pl-PL" dirty="0" smtClean="0"/>
              <a:t> – </a:t>
            </a:r>
            <a:r>
              <a:rPr lang="pl-PL" i="1" dirty="0" smtClean="0"/>
              <a:t>dostęp sekwencyjny</a:t>
            </a:r>
            <a:r>
              <a:rPr lang="pl-PL" dirty="0" smtClean="0"/>
              <a:t>, długi czas oczekiwania – taśma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pl-PL" dirty="0"/>
          </a:p>
          <a:p>
            <a:pPr marL="201168" lvl="1" indent="0">
              <a:buNone/>
            </a:pPr>
            <a:r>
              <a:rPr lang="pl-PL" dirty="0" smtClean="0"/>
              <a:t>Pamięć offline i </a:t>
            </a:r>
            <a:r>
              <a:rPr lang="pl-PL" dirty="0" err="1" smtClean="0"/>
              <a:t>Nearline</a:t>
            </a:r>
            <a:endParaRPr lang="pl-PL" dirty="0" smtClean="0"/>
          </a:p>
          <a:p>
            <a:pPr lvl="1"/>
            <a:r>
              <a:rPr lang="pl-PL" dirty="0" smtClean="0"/>
              <a:t>Odtwarzanie plików</a:t>
            </a:r>
          </a:p>
          <a:p>
            <a:pPr lvl="1"/>
            <a:r>
              <a:rPr lang="pl-PL" dirty="0" smtClean="0"/>
              <a:t>Odtwarzanie obrazów</a:t>
            </a:r>
          </a:p>
          <a:p>
            <a:pPr lvl="1"/>
            <a:r>
              <a:rPr lang="pl-PL" dirty="0" smtClean="0"/>
              <a:t>Archiwizacja danych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063" y="3857414"/>
            <a:ext cx="1080367" cy="75625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398">
            <a:off x="7576549" y="2862833"/>
            <a:ext cx="804699" cy="109931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280" y="1845734"/>
            <a:ext cx="1961264" cy="103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6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219" y="3895062"/>
            <a:ext cx="851871" cy="1171053"/>
          </a:xfrm>
          <a:prstGeom prst="rect">
            <a:avLst/>
          </a:prstGeom>
          <a:effectLst/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229" y="4392677"/>
            <a:ext cx="433861" cy="385797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2163613" y="5035460"/>
            <a:ext cx="1277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 smtClean="0"/>
              <a:t>Dysk wewnętrzny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648" y="3079060"/>
            <a:ext cx="851871" cy="1171053"/>
          </a:xfrm>
          <a:prstGeom prst="rect">
            <a:avLst/>
          </a:prstGeom>
          <a:effectLst/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19" y="3702163"/>
            <a:ext cx="433861" cy="385797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3814648" y="4244059"/>
            <a:ext cx="2013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 smtClean="0"/>
              <a:t>Dyski dostępne bezpośrednio</a:t>
            </a:r>
          </a:p>
          <a:p>
            <a:pPr algn="ctr"/>
            <a:r>
              <a:rPr lang="pl-PL" sz="1200" dirty="0" smtClean="0"/>
              <a:t>DAS – Direct-</a:t>
            </a:r>
            <a:r>
              <a:rPr lang="pl-PL" sz="1200" dirty="0" err="1" smtClean="0"/>
              <a:t>Attach</a:t>
            </a:r>
            <a:r>
              <a:rPr lang="pl-PL" sz="1200" dirty="0" smtClean="0"/>
              <a:t> Storage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795" y="3702163"/>
            <a:ext cx="433861" cy="38579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071" y="3702163"/>
            <a:ext cx="433861" cy="385797"/>
          </a:xfrm>
          <a:prstGeom prst="rect">
            <a:avLst/>
          </a:prstGeom>
        </p:spPr>
      </p:pic>
      <p:cxnSp>
        <p:nvCxnSpPr>
          <p:cNvPr id="15" name="Łącznik prosty 14"/>
          <p:cNvCxnSpPr/>
          <p:nvPr/>
        </p:nvCxnSpPr>
        <p:spPr>
          <a:xfrm>
            <a:off x="4640832" y="3572515"/>
            <a:ext cx="242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>
            <a:endCxn id="10" idx="0"/>
          </p:cNvCxnSpPr>
          <p:nvPr/>
        </p:nvCxnSpPr>
        <p:spPr>
          <a:xfrm>
            <a:off x="4883450" y="3572515"/>
            <a:ext cx="0" cy="1296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>
          <a:xfrm>
            <a:off x="5051658" y="3895062"/>
            <a:ext cx="1028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19"/>
          <p:cNvCxnSpPr/>
          <p:nvPr/>
        </p:nvCxnSpPr>
        <p:spPr>
          <a:xfrm>
            <a:off x="5492215" y="3902284"/>
            <a:ext cx="1028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Obraz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991" y="2190232"/>
            <a:ext cx="851871" cy="1171053"/>
          </a:xfrm>
          <a:prstGeom prst="rect">
            <a:avLst/>
          </a:prstGeom>
          <a:effectLst/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260" y="2799096"/>
            <a:ext cx="433861" cy="385797"/>
          </a:xfrm>
          <a:prstGeom prst="rect">
            <a:avLst/>
          </a:prstGeom>
        </p:spPr>
      </p:pic>
      <p:sp>
        <p:nvSpPr>
          <p:cNvPr id="26" name="pole tekstowe 25"/>
          <p:cNvSpPr txBox="1"/>
          <p:nvPr/>
        </p:nvSpPr>
        <p:spPr>
          <a:xfrm>
            <a:off x="5609642" y="3308209"/>
            <a:ext cx="1830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 smtClean="0"/>
              <a:t>Network Attached Storage</a:t>
            </a:r>
          </a:p>
          <a:p>
            <a:pPr algn="ctr"/>
            <a:r>
              <a:rPr lang="pl-PL" sz="1200" dirty="0" smtClean="0"/>
              <a:t>NAS</a:t>
            </a:r>
          </a:p>
        </p:txBody>
      </p:sp>
      <p:pic>
        <p:nvPicPr>
          <p:cNvPr id="27" name="Obraz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530" y="2405413"/>
            <a:ext cx="433861" cy="385797"/>
          </a:xfrm>
          <a:prstGeom prst="rect">
            <a:avLst/>
          </a:prstGeom>
        </p:spPr>
      </p:pic>
      <p:sp>
        <p:nvSpPr>
          <p:cNvPr id="28" name="Schemat blokowy: łącznik 27"/>
          <p:cNvSpPr/>
          <p:nvPr/>
        </p:nvSpPr>
        <p:spPr>
          <a:xfrm>
            <a:off x="6381121" y="1863818"/>
            <a:ext cx="483870" cy="428812"/>
          </a:xfrm>
          <a:prstGeom prst="flowChartConnector">
            <a:avLst/>
          </a:prstGeom>
          <a:effectLst/>
          <a:scene3d>
            <a:camera prst="isometricOffAxis1Top"/>
            <a:lightRig rig="balanced" dir="t"/>
          </a:scene3d>
          <a:sp3d prstMaterial="metal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0" name="Łącznik łamany 29"/>
          <p:cNvCxnSpPr>
            <a:endCxn id="24" idx="3"/>
          </p:cNvCxnSpPr>
          <p:nvPr/>
        </p:nvCxnSpPr>
        <p:spPr>
          <a:xfrm rot="5400000">
            <a:off x="6244799" y="2397502"/>
            <a:ext cx="580320" cy="17619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chemat blokowy: łącznik 34"/>
          <p:cNvSpPr/>
          <p:nvPr/>
        </p:nvSpPr>
        <p:spPr>
          <a:xfrm>
            <a:off x="7986505" y="1802085"/>
            <a:ext cx="1267043" cy="904920"/>
          </a:xfrm>
          <a:prstGeom prst="flowChartConnector">
            <a:avLst/>
          </a:prstGeom>
          <a:effectLst/>
          <a:scene3d>
            <a:camera prst="isometricOffAxis1Top"/>
            <a:lightRig rig="balanced" dir="t"/>
          </a:scene3d>
          <a:sp3d prstMaterial="metal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6" name="Obraz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40" y="1943366"/>
            <a:ext cx="433861" cy="385797"/>
          </a:xfrm>
          <a:prstGeom prst="rect">
            <a:avLst/>
          </a:prstGeom>
        </p:spPr>
      </p:pic>
      <p:pic>
        <p:nvPicPr>
          <p:cNvPr id="37" name="Obraz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370" y="1878600"/>
            <a:ext cx="433861" cy="385797"/>
          </a:xfrm>
          <a:prstGeom prst="rect">
            <a:avLst/>
          </a:prstGeom>
        </p:spPr>
      </p:pic>
      <p:pic>
        <p:nvPicPr>
          <p:cNvPr id="38" name="Obraz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107" y="2023693"/>
            <a:ext cx="433861" cy="385797"/>
          </a:xfrm>
          <a:prstGeom prst="rect">
            <a:avLst/>
          </a:prstGeom>
        </p:spPr>
      </p:pic>
      <p:pic>
        <p:nvPicPr>
          <p:cNvPr id="39" name="Obraz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400" y="1289775"/>
            <a:ext cx="533881" cy="733918"/>
          </a:xfrm>
          <a:prstGeom prst="rect">
            <a:avLst/>
          </a:prstGeom>
          <a:effectLst/>
        </p:spPr>
      </p:pic>
      <p:pic>
        <p:nvPicPr>
          <p:cNvPr id="40" name="Obraz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771" y="1289775"/>
            <a:ext cx="533881" cy="733918"/>
          </a:xfrm>
          <a:prstGeom prst="rect">
            <a:avLst/>
          </a:prstGeom>
          <a:effectLst/>
        </p:spPr>
      </p:pic>
      <p:pic>
        <p:nvPicPr>
          <p:cNvPr id="41" name="Obraz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400" y="2485390"/>
            <a:ext cx="533881" cy="733918"/>
          </a:xfrm>
          <a:prstGeom prst="rect">
            <a:avLst/>
          </a:prstGeom>
          <a:effectLst/>
        </p:spPr>
      </p:pic>
      <p:pic>
        <p:nvPicPr>
          <p:cNvPr id="42" name="Obraz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771" y="2485390"/>
            <a:ext cx="533881" cy="733918"/>
          </a:xfrm>
          <a:prstGeom prst="rect">
            <a:avLst/>
          </a:prstGeom>
          <a:effectLst/>
        </p:spPr>
      </p:pic>
      <p:cxnSp>
        <p:nvCxnSpPr>
          <p:cNvPr id="44" name="Łącznik łamany 43"/>
          <p:cNvCxnSpPr>
            <a:stCxn id="39" idx="3"/>
            <a:endCxn id="36" idx="0"/>
          </p:cNvCxnSpPr>
          <p:nvPr/>
        </p:nvCxnSpPr>
        <p:spPr>
          <a:xfrm>
            <a:off x="8099281" y="1656734"/>
            <a:ext cx="306690" cy="28663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łamany 45"/>
          <p:cNvCxnSpPr>
            <a:stCxn id="40" idx="1"/>
            <a:endCxn id="37" idx="0"/>
          </p:cNvCxnSpPr>
          <p:nvPr/>
        </p:nvCxnSpPr>
        <p:spPr>
          <a:xfrm rot="10800000" flipV="1">
            <a:off x="8805300" y="1656734"/>
            <a:ext cx="335471" cy="221866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łamany 47"/>
          <p:cNvCxnSpPr>
            <a:stCxn id="42" idx="1"/>
            <a:endCxn id="38" idx="2"/>
          </p:cNvCxnSpPr>
          <p:nvPr/>
        </p:nvCxnSpPr>
        <p:spPr>
          <a:xfrm rot="10800000">
            <a:off x="8677038" y="2409490"/>
            <a:ext cx="463734" cy="44285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łamany 49"/>
          <p:cNvCxnSpPr>
            <a:stCxn id="41" idx="3"/>
            <a:endCxn id="36" idx="2"/>
          </p:cNvCxnSpPr>
          <p:nvPr/>
        </p:nvCxnSpPr>
        <p:spPr>
          <a:xfrm flipV="1">
            <a:off x="8099281" y="2329163"/>
            <a:ext cx="306690" cy="523186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e tekstowe 50"/>
          <p:cNvSpPr txBox="1"/>
          <p:nvPr/>
        </p:nvSpPr>
        <p:spPr>
          <a:xfrm>
            <a:off x="7807836" y="2980973"/>
            <a:ext cx="1561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 smtClean="0"/>
              <a:t>SAN</a:t>
            </a:r>
            <a:br>
              <a:rPr lang="pl-PL" sz="1200" dirty="0" smtClean="0"/>
            </a:br>
            <a:r>
              <a:rPr lang="pl-PL" sz="1200" dirty="0" smtClean="0"/>
              <a:t>Storage </a:t>
            </a:r>
            <a:r>
              <a:rPr lang="pl-PL" sz="1200" dirty="0" err="1" smtClean="0"/>
              <a:t>Area</a:t>
            </a:r>
            <a:r>
              <a:rPr lang="pl-PL" sz="1200" dirty="0" smtClean="0"/>
              <a:t> Network</a:t>
            </a:r>
          </a:p>
        </p:txBody>
      </p:sp>
      <p:sp>
        <p:nvSpPr>
          <p:cNvPr id="55" name="Strzałka w górę 54"/>
          <p:cNvSpPr/>
          <p:nvPr/>
        </p:nvSpPr>
        <p:spPr>
          <a:xfrm>
            <a:off x="1111045" y="314632"/>
            <a:ext cx="324465" cy="53782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Strzałka w górę 56"/>
          <p:cNvSpPr/>
          <p:nvPr/>
        </p:nvSpPr>
        <p:spPr>
          <a:xfrm rot="5400000">
            <a:off x="6167872" y="465838"/>
            <a:ext cx="324465" cy="1028827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8" name="pole tekstowe 57"/>
          <p:cNvSpPr txBox="1"/>
          <p:nvPr/>
        </p:nvSpPr>
        <p:spPr>
          <a:xfrm rot="16200000">
            <a:off x="-936017" y="3145965"/>
            <a:ext cx="3841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Wydajność/Zarządzanie/Niezawodność</a:t>
            </a:r>
            <a:endParaRPr lang="pl-PL" dirty="0"/>
          </a:p>
        </p:txBody>
      </p:sp>
      <p:sp>
        <p:nvSpPr>
          <p:cNvPr id="59" name="pole tekstowe 58"/>
          <p:cNvSpPr txBox="1"/>
          <p:nvPr/>
        </p:nvSpPr>
        <p:spPr>
          <a:xfrm>
            <a:off x="5014026" y="5703216"/>
            <a:ext cx="160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Czas/Złożoność</a:t>
            </a:r>
            <a:endParaRPr lang="pl-PL" dirty="0"/>
          </a:p>
        </p:txBody>
      </p:sp>
      <p:sp>
        <p:nvSpPr>
          <p:cNvPr id="60" name="pole tekstowe 59"/>
          <p:cNvSpPr txBox="1"/>
          <p:nvPr/>
        </p:nvSpPr>
        <p:spPr>
          <a:xfrm>
            <a:off x="7846462" y="355329"/>
            <a:ext cx="3750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Przestrzeń dyskowa dziś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Łuk 60"/>
          <p:cNvSpPr/>
          <p:nvPr/>
        </p:nvSpPr>
        <p:spPr>
          <a:xfrm rot="18846736">
            <a:off x="-349556" y="2412569"/>
            <a:ext cx="10802427" cy="6070347"/>
          </a:xfrm>
          <a:prstGeom prst="arc">
            <a:avLst>
              <a:gd name="adj1" fmla="val 14837962"/>
              <a:gd name="adj2" fmla="val 20744862"/>
            </a:avLst>
          </a:prstGeom>
          <a:ln w="165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376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Różnice </a:t>
            </a:r>
            <a:r>
              <a:rPr lang="pl-PL" dirty="0" smtClean="0"/>
              <a:t>między SAN i NAS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b="1" dirty="0" smtClean="0"/>
              <a:t>SAN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Dostęp blokowy do </a:t>
            </a:r>
            <a:r>
              <a:rPr lang="pl-PL" dirty="0" err="1" smtClean="0"/>
              <a:t>LUN’s</a:t>
            </a:r>
            <a:endParaRPr lang="pl-PL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Pamięć klasy Online i Offline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Urządzenie SAN = Macierz danych</a:t>
            </a:r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pPr marL="0" indent="0">
              <a:buNone/>
            </a:pPr>
            <a:r>
              <a:rPr lang="pl-PL" i="1" dirty="0" smtClean="0"/>
              <a:t>Protokoły:</a:t>
            </a:r>
          </a:p>
          <a:p>
            <a:pPr marL="0" indent="0">
              <a:buNone/>
            </a:pPr>
            <a:r>
              <a:rPr lang="pl-PL" i="1" dirty="0" smtClean="0"/>
              <a:t>SCSI </a:t>
            </a:r>
            <a:r>
              <a:rPr lang="pl-PL" i="1" dirty="0" err="1" smtClean="0"/>
              <a:t>over</a:t>
            </a:r>
            <a:r>
              <a:rPr lang="pl-PL" i="1" dirty="0" smtClean="0"/>
              <a:t> </a:t>
            </a:r>
            <a:r>
              <a:rPr lang="pl-PL" i="1" dirty="0" err="1" smtClean="0"/>
              <a:t>Fibre</a:t>
            </a:r>
            <a:r>
              <a:rPr lang="pl-PL" i="1" dirty="0" smtClean="0"/>
              <a:t> Channel</a:t>
            </a:r>
          </a:p>
          <a:p>
            <a:pPr marL="0" indent="0">
              <a:buNone/>
            </a:pPr>
            <a:r>
              <a:rPr lang="pl-PL" i="1" dirty="0" smtClean="0"/>
              <a:t>SCSI </a:t>
            </a:r>
            <a:r>
              <a:rPr lang="pl-PL" i="1" dirty="0" err="1" smtClean="0"/>
              <a:t>over</a:t>
            </a:r>
            <a:r>
              <a:rPr lang="pl-PL" i="1" dirty="0" smtClean="0"/>
              <a:t> IP (</a:t>
            </a:r>
            <a:r>
              <a:rPr lang="pl-PL" i="1" dirty="0" err="1" smtClean="0"/>
              <a:t>iSCSI</a:t>
            </a:r>
            <a:r>
              <a:rPr lang="pl-PL" i="1" dirty="0" smtClean="0"/>
              <a:t>) i FC</a:t>
            </a:r>
            <a:endParaRPr lang="pl-PL" i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b="1" dirty="0" smtClean="0"/>
              <a:t>NAS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Dostęp plikowy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Tylko przestrzeń Online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Urządzenie NAS = Serwer plików lub „filer”</a:t>
            </a:r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pPr marL="0" indent="0">
              <a:buNone/>
            </a:pPr>
            <a:r>
              <a:rPr lang="pl-PL" i="1" dirty="0" smtClean="0"/>
              <a:t>Protokoły:</a:t>
            </a:r>
          </a:p>
          <a:p>
            <a:pPr marL="0" indent="0">
              <a:buNone/>
            </a:pPr>
            <a:r>
              <a:rPr lang="pl-PL" i="1" dirty="0" smtClean="0"/>
              <a:t>NFS, CIFS </a:t>
            </a:r>
            <a:r>
              <a:rPr lang="pl-PL" i="1" dirty="0" err="1" smtClean="0"/>
              <a:t>over</a:t>
            </a:r>
            <a:r>
              <a:rPr lang="pl-PL" i="1" dirty="0" smtClean="0"/>
              <a:t> IP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41021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Definicja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sz="2400" b="1" dirty="0" smtClean="0"/>
          </a:p>
          <a:p>
            <a:r>
              <a:rPr lang="pl-PL" sz="2400" b="1" dirty="0" smtClean="0"/>
              <a:t>SAN</a:t>
            </a:r>
            <a:r>
              <a:rPr lang="pl-PL" sz="2400" dirty="0" smtClean="0"/>
              <a:t> </a:t>
            </a:r>
            <a:r>
              <a:rPr lang="pl-PL" sz="2400" dirty="0"/>
              <a:t>(ang. </a:t>
            </a:r>
            <a:r>
              <a:rPr lang="pl-PL" sz="2400" i="1" dirty="0"/>
              <a:t>Storage </a:t>
            </a:r>
            <a:r>
              <a:rPr lang="pl-PL" sz="2400" i="1" dirty="0" err="1"/>
              <a:t>Area</a:t>
            </a:r>
            <a:r>
              <a:rPr lang="pl-PL" sz="2400" i="1" dirty="0"/>
              <a:t> Network</a:t>
            </a:r>
            <a:r>
              <a:rPr lang="pl-PL" sz="2400" dirty="0"/>
              <a:t>) </a:t>
            </a:r>
            <a:br>
              <a:rPr lang="pl-PL" sz="2400" dirty="0"/>
            </a:br>
            <a:r>
              <a:rPr lang="pl-PL" dirty="0" smtClean="0"/>
              <a:t>sieć </a:t>
            </a:r>
            <a:r>
              <a:rPr lang="pl-PL" dirty="0"/>
              <a:t>pamięci masowej; obszar sieci zapewniający systemom komputerowym dostęp do zasobów pamięci </a:t>
            </a:r>
            <a:r>
              <a:rPr lang="pl-PL" dirty="0" smtClean="0"/>
              <a:t>masowej</a:t>
            </a:r>
          </a:p>
          <a:p>
            <a:endParaRPr lang="pl-PL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Wyróżniamy trzy podstawowe typy sieci SAN: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    połączenie Punkt-Punkt </a:t>
            </a:r>
            <a:r>
              <a:rPr lang="pl-PL" dirty="0" smtClean="0"/>
              <a:t>– </a:t>
            </a:r>
            <a:r>
              <a:rPr lang="pl-PL" dirty="0"/>
              <a:t>ang. </a:t>
            </a:r>
            <a:r>
              <a:rPr lang="pl-PL" dirty="0" smtClean="0"/>
              <a:t>Point-to-Point max 2 punkty,</a:t>
            </a:r>
            <a:endParaRPr lang="pl-PL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    pętla z arbitrażem 	</a:t>
            </a:r>
            <a:r>
              <a:rPr lang="pl-PL" dirty="0" smtClean="0"/>
              <a:t> – </a:t>
            </a:r>
            <a:r>
              <a:rPr lang="pl-PL" dirty="0"/>
              <a:t>ang. </a:t>
            </a:r>
            <a:r>
              <a:rPr lang="pl-PL" dirty="0" err="1"/>
              <a:t>Arbitrated</a:t>
            </a:r>
            <a:r>
              <a:rPr lang="pl-PL" dirty="0"/>
              <a:t> </a:t>
            </a:r>
            <a:r>
              <a:rPr lang="pl-PL" dirty="0" err="1"/>
              <a:t>Loop</a:t>
            </a:r>
            <a:r>
              <a:rPr lang="pl-PL" dirty="0"/>
              <a:t> (FC-AL</a:t>
            </a:r>
            <a:r>
              <a:rPr lang="pl-PL" dirty="0" smtClean="0"/>
              <a:t>) max 127 punkty,</a:t>
            </a:r>
            <a:endParaRPr lang="pl-PL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    pełna sieć 		</a:t>
            </a:r>
            <a:r>
              <a:rPr lang="pl-PL" dirty="0" smtClean="0"/>
              <a:t> – </a:t>
            </a:r>
            <a:r>
              <a:rPr lang="pl-PL" dirty="0"/>
              <a:t>ang. </a:t>
            </a:r>
            <a:r>
              <a:rPr lang="pl-PL" dirty="0" err="1"/>
              <a:t>Fabric</a:t>
            </a:r>
            <a:r>
              <a:rPr lang="pl-PL" dirty="0"/>
              <a:t>, nazywana także Point-to-Point </a:t>
            </a:r>
            <a:r>
              <a:rPr lang="pl-PL" dirty="0" smtClean="0"/>
              <a:t>Network 2</a:t>
            </a:r>
            <a:r>
              <a:rPr lang="pl-PL" baseline="30000" dirty="0" smtClean="0"/>
              <a:t>24</a:t>
            </a:r>
            <a:r>
              <a:rPr lang="pl-PL" dirty="0" smtClean="0"/>
              <a:t> punkty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08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97279" y="292723"/>
            <a:ext cx="10058400" cy="1450757"/>
          </a:xfrm>
        </p:spPr>
        <p:txBody>
          <a:bodyPr/>
          <a:lstStyle/>
          <a:p>
            <a:r>
              <a:rPr lang="pl-PL" dirty="0" smtClean="0"/>
              <a:t>Typy sieci SAN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77" y="4385011"/>
            <a:ext cx="597847" cy="92423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78" y="2200028"/>
            <a:ext cx="990447" cy="990447"/>
          </a:xfrm>
          <a:prstGeom prst="rect">
            <a:avLst/>
          </a:prstGeom>
        </p:spPr>
      </p:pic>
      <p:sp>
        <p:nvSpPr>
          <p:cNvPr id="9" name="Strzałka w górę i w dół 8"/>
          <p:cNvSpPr/>
          <p:nvPr/>
        </p:nvSpPr>
        <p:spPr>
          <a:xfrm>
            <a:off x="1164738" y="3394564"/>
            <a:ext cx="298923" cy="81222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591436" y="1864303"/>
            <a:ext cx="1445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Punkt - Punkt</a:t>
            </a:r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1021811" y="3098596"/>
            <a:ext cx="584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HBA</a:t>
            </a:r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1021811" y="4107558"/>
            <a:ext cx="584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HBA</a:t>
            </a:r>
            <a:endParaRPr lang="pl-PL" dirty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844" y="3121049"/>
            <a:ext cx="425508" cy="425508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47" y="4050341"/>
            <a:ext cx="425508" cy="425508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164" y="2419599"/>
            <a:ext cx="597847" cy="924239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26" y="2277302"/>
            <a:ext cx="597847" cy="924239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735" y="2419598"/>
            <a:ext cx="597847" cy="924239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240" y="3741824"/>
            <a:ext cx="597847" cy="92423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164" y="5064049"/>
            <a:ext cx="597847" cy="924239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123" y="5114804"/>
            <a:ext cx="597847" cy="924239"/>
          </a:xfrm>
          <a:prstGeom prst="rect">
            <a:avLst/>
          </a:prstGeom>
        </p:spPr>
      </p:pic>
      <p:pic>
        <p:nvPicPr>
          <p:cNvPr id="23" name="Obraz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734" y="5064049"/>
            <a:ext cx="597847" cy="924239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79" y="3723533"/>
            <a:ext cx="597847" cy="924239"/>
          </a:xfrm>
          <a:prstGeom prst="rect">
            <a:avLst/>
          </a:prstGeom>
        </p:spPr>
      </p:pic>
      <p:sp>
        <p:nvSpPr>
          <p:cNvPr id="25" name="Strzałka w górę i w dół 24"/>
          <p:cNvSpPr/>
          <p:nvPr/>
        </p:nvSpPr>
        <p:spPr>
          <a:xfrm>
            <a:off x="4615584" y="3222581"/>
            <a:ext cx="298923" cy="43776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Strzałka w górę i w dół 25"/>
          <p:cNvSpPr/>
          <p:nvPr/>
        </p:nvSpPr>
        <p:spPr>
          <a:xfrm>
            <a:off x="4630636" y="4665216"/>
            <a:ext cx="298923" cy="43776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Strzałka w górę i w dół 26"/>
          <p:cNvSpPr/>
          <p:nvPr/>
        </p:nvSpPr>
        <p:spPr>
          <a:xfrm rot="16200000">
            <a:off x="3752466" y="3939288"/>
            <a:ext cx="298923" cy="43776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Strzałka w górę i w dół 27"/>
          <p:cNvSpPr/>
          <p:nvPr/>
        </p:nvSpPr>
        <p:spPr>
          <a:xfrm rot="16200000">
            <a:off x="5525565" y="3955180"/>
            <a:ext cx="298923" cy="43776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Strzałka w górę i w dół 28"/>
          <p:cNvSpPr/>
          <p:nvPr/>
        </p:nvSpPr>
        <p:spPr>
          <a:xfrm rot="18754823">
            <a:off x="3906083" y="2993702"/>
            <a:ext cx="298923" cy="82662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Strzałka w górę i w dół 29"/>
          <p:cNvSpPr/>
          <p:nvPr/>
        </p:nvSpPr>
        <p:spPr>
          <a:xfrm rot="18754823">
            <a:off x="5270864" y="4434059"/>
            <a:ext cx="298923" cy="82662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Strzałka w górę i w dół 30"/>
          <p:cNvSpPr/>
          <p:nvPr/>
        </p:nvSpPr>
        <p:spPr>
          <a:xfrm rot="2630585">
            <a:off x="5237510" y="3138935"/>
            <a:ext cx="298923" cy="65482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Strzałka w górę i w dół 31"/>
          <p:cNvSpPr/>
          <p:nvPr/>
        </p:nvSpPr>
        <p:spPr>
          <a:xfrm rot="2630585">
            <a:off x="3954995" y="4484385"/>
            <a:ext cx="298923" cy="65482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ole tekstowe 32"/>
          <p:cNvSpPr txBox="1"/>
          <p:nvPr/>
        </p:nvSpPr>
        <p:spPr>
          <a:xfrm>
            <a:off x="4079649" y="1826145"/>
            <a:ext cx="1400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pełna </a:t>
            </a:r>
            <a:r>
              <a:rPr lang="pl-PL" dirty="0" smtClean="0"/>
              <a:t>sieć FC</a:t>
            </a:r>
            <a:endParaRPr lang="pl-PL" dirty="0"/>
          </a:p>
        </p:txBody>
      </p:sp>
      <p:pic>
        <p:nvPicPr>
          <p:cNvPr id="36" name="Obraz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868" y="3733446"/>
            <a:ext cx="1035098" cy="828903"/>
          </a:xfrm>
          <a:prstGeom prst="rect">
            <a:avLst/>
          </a:prstGeom>
        </p:spPr>
      </p:pic>
      <p:sp>
        <p:nvSpPr>
          <p:cNvPr id="37" name="pole tekstowe 36"/>
          <p:cNvSpPr txBox="1"/>
          <p:nvPr/>
        </p:nvSpPr>
        <p:spPr>
          <a:xfrm>
            <a:off x="4422991" y="3892665"/>
            <a:ext cx="663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smtClean="0"/>
              <a:t>FC</a:t>
            </a:r>
          </a:p>
          <a:p>
            <a:pPr algn="ctr"/>
            <a:r>
              <a:rPr lang="pl-PL" sz="1400" dirty="0" smtClean="0"/>
              <a:t>Switch</a:t>
            </a:r>
            <a:endParaRPr lang="pl-PL" sz="1400" dirty="0"/>
          </a:p>
        </p:txBody>
      </p:sp>
      <p:pic>
        <p:nvPicPr>
          <p:cNvPr id="38" name="Obraz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379" y="2375932"/>
            <a:ext cx="597847" cy="924239"/>
          </a:xfrm>
          <a:prstGeom prst="rect">
            <a:avLst/>
          </a:prstGeom>
        </p:spPr>
      </p:pic>
      <p:pic>
        <p:nvPicPr>
          <p:cNvPr id="39" name="Obraz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41" y="2233635"/>
            <a:ext cx="597847" cy="924239"/>
          </a:xfrm>
          <a:prstGeom prst="rect">
            <a:avLst/>
          </a:prstGeom>
        </p:spPr>
      </p:pic>
      <p:pic>
        <p:nvPicPr>
          <p:cNvPr id="40" name="Obraz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50" y="2375931"/>
            <a:ext cx="597847" cy="924239"/>
          </a:xfrm>
          <a:prstGeom prst="rect">
            <a:avLst/>
          </a:prstGeom>
        </p:spPr>
      </p:pic>
      <p:pic>
        <p:nvPicPr>
          <p:cNvPr id="41" name="Obraz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455" y="3698157"/>
            <a:ext cx="597847" cy="924239"/>
          </a:xfrm>
          <a:prstGeom prst="rect">
            <a:avLst/>
          </a:prstGeom>
        </p:spPr>
      </p:pic>
      <p:pic>
        <p:nvPicPr>
          <p:cNvPr id="42" name="Obraz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379" y="5020382"/>
            <a:ext cx="597847" cy="924239"/>
          </a:xfrm>
          <a:prstGeom prst="rect">
            <a:avLst/>
          </a:prstGeom>
        </p:spPr>
      </p:pic>
      <p:pic>
        <p:nvPicPr>
          <p:cNvPr id="43" name="Obraz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38" y="5071137"/>
            <a:ext cx="597847" cy="924239"/>
          </a:xfrm>
          <a:prstGeom prst="rect">
            <a:avLst/>
          </a:prstGeom>
        </p:spPr>
      </p:pic>
      <p:pic>
        <p:nvPicPr>
          <p:cNvPr id="44" name="Obraz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49" y="5020382"/>
            <a:ext cx="597847" cy="924239"/>
          </a:xfrm>
          <a:prstGeom prst="rect">
            <a:avLst/>
          </a:prstGeom>
        </p:spPr>
      </p:pic>
      <p:pic>
        <p:nvPicPr>
          <p:cNvPr id="45" name="Obraz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294" y="3679866"/>
            <a:ext cx="597847" cy="924239"/>
          </a:xfrm>
          <a:prstGeom prst="rect">
            <a:avLst/>
          </a:prstGeom>
        </p:spPr>
      </p:pic>
      <p:sp>
        <p:nvSpPr>
          <p:cNvPr id="56" name="Strzałka w górę i w dół 55"/>
          <p:cNvSpPr/>
          <p:nvPr/>
        </p:nvSpPr>
        <p:spPr>
          <a:xfrm rot="974344">
            <a:off x="7924425" y="3295128"/>
            <a:ext cx="298923" cy="392761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Strzałka w górę i w dół 56"/>
          <p:cNvSpPr/>
          <p:nvPr/>
        </p:nvSpPr>
        <p:spPr>
          <a:xfrm rot="19762506">
            <a:off x="7955612" y="4604315"/>
            <a:ext cx="298923" cy="42575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8" name="Strzałka w górę i w dół 57"/>
          <p:cNvSpPr/>
          <p:nvPr/>
        </p:nvSpPr>
        <p:spPr>
          <a:xfrm rot="16200000">
            <a:off x="8764186" y="5364046"/>
            <a:ext cx="298923" cy="42575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9" name="Strzałka w górę i w dół 58"/>
          <p:cNvSpPr/>
          <p:nvPr/>
        </p:nvSpPr>
        <p:spPr>
          <a:xfrm rot="16200000">
            <a:off x="10076106" y="5364045"/>
            <a:ext cx="298923" cy="42575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0" name="Strzałka w górę i w dół 59"/>
          <p:cNvSpPr/>
          <p:nvPr/>
        </p:nvSpPr>
        <p:spPr>
          <a:xfrm rot="1666281">
            <a:off x="10980893" y="4611999"/>
            <a:ext cx="298923" cy="42575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Strzałka w górę i w dół 60"/>
          <p:cNvSpPr/>
          <p:nvPr/>
        </p:nvSpPr>
        <p:spPr>
          <a:xfrm rot="19762506">
            <a:off x="10876698" y="3303969"/>
            <a:ext cx="298923" cy="42575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Strzałka w górę i w dół 61"/>
          <p:cNvSpPr/>
          <p:nvPr/>
        </p:nvSpPr>
        <p:spPr>
          <a:xfrm rot="16633300">
            <a:off x="10063783" y="2625173"/>
            <a:ext cx="298923" cy="42575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3" name="Strzałka w górę i w dół 62"/>
          <p:cNvSpPr/>
          <p:nvPr/>
        </p:nvSpPr>
        <p:spPr>
          <a:xfrm rot="15015306">
            <a:off x="8789769" y="2554448"/>
            <a:ext cx="298923" cy="42575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4" name="pole tekstowe 63"/>
          <p:cNvSpPr txBox="1"/>
          <p:nvPr/>
        </p:nvSpPr>
        <p:spPr>
          <a:xfrm>
            <a:off x="8565753" y="1863938"/>
            <a:ext cx="187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pętla z arbitrażem</a:t>
            </a:r>
          </a:p>
        </p:txBody>
      </p:sp>
      <p:cxnSp>
        <p:nvCxnSpPr>
          <p:cNvPr id="66" name="Łącznik prosty 65"/>
          <p:cNvCxnSpPr/>
          <p:nvPr/>
        </p:nvCxnSpPr>
        <p:spPr>
          <a:xfrm>
            <a:off x="2294313" y="2010811"/>
            <a:ext cx="24938" cy="4198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66"/>
          <p:cNvCxnSpPr/>
          <p:nvPr/>
        </p:nvCxnSpPr>
        <p:spPr>
          <a:xfrm>
            <a:off x="7167585" y="2010811"/>
            <a:ext cx="24938" cy="4198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68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Fibre</a:t>
            </a:r>
            <a:r>
              <a:rPr lang="pl-PL" dirty="0" smtClean="0"/>
              <a:t> Channel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Jest to wysokiej szybkości technologia sieciowa pozwalająca na przesył danych z szybkościami 1, 2, 4, 8, 16, 32 i 128 </a:t>
            </a:r>
            <a:r>
              <a:rPr lang="pl-PL" dirty="0" err="1" smtClean="0"/>
              <a:t>Gb</a:t>
            </a:r>
            <a:r>
              <a:rPr lang="pl-PL" dirty="0" smtClean="0"/>
              <a:t>/s. </a:t>
            </a:r>
          </a:p>
          <a:p>
            <a:r>
              <a:rPr lang="pl-PL" dirty="0" smtClean="0"/>
              <a:t>Zawiera technologie: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in-order (porządkowania danych)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err="1" smtClean="0"/>
              <a:t>lossless</a:t>
            </a:r>
            <a:r>
              <a:rPr lang="pl-PL" dirty="0" smtClean="0"/>
              <a:t> (zapobieganie utracie danych)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err="1" smtClean="0"/>
              <a:t>delivery</a:t>
            </a:r>
            <a:r>
              <a:rPr lang="pl-PL" dirty="0" smtClean="0"/>
              <a:t> of </a:t>
            </a:r>
            <a:r>
              <a:rPr lang="pl-PL" dirty="0" err="1" smtClean="0"/>
              <a:t>raw</a:t>
            </a:r>
            <a:r>
              <a:rPr lang="pl-PL" dirty="0" smtClean="0"/>
              <a:t> </a:t>
            </a:r>
            <a:r>
              <a:rPr lang="pl-PL" dirty="0" err="1" smtClean="0"/>
              <a:t>block</a:t>
            </a:r>
            <a:r>
              <a:rPr lang="pl-PL" dirty="0" smtClean="0"/>
              <a:t> data (dostarczanie danych w trybie RAW)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5866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Typy portów FC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0" y="1845734"/>
            <a:ext cx="6351927" cy="402336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pl-PL" dirty="0" err="1" smtClean="0"/>
              <a:t>N_Port</a:t>
            </a:r>
            <a:r>
              <a:rPr lang="pl-PL" dirty="0" smtClean="0"/>
              <a:t> – port urządzenia (serwer, dysk)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 smtClean="0"/>
              <a:t>F_Port</a:t>
            </a:r>
            <a:r>
              <a:rPr lang="pl-PL" dirty="0" smtClean="0"/>
              <a:t> – port przełącznika FC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 smtClean="0"/>
              <a:t>L_Port</a:t>
            </a:r>
            <a:r>
              <a:rPr lang="pl-PL" dirty="0" smtClean="0"/>
              <a:t> – port umożliwiający pracę w pętli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 smtClean="0"/>
              <a:t>E_Port</a:t>
            </a:r>
            <a:r>
              <a:rPr lang="pl-PL" dirty="0" smtClean="0"/>
              <a:t> – port </a:t>
            </a:r>
            <a:r>
              <a:rPr lang="pl-PL" dirty="0" err="1" smtClean="0"/>
              <a:t>uplink</a:t>
            </a:r>
            <a:r>
              <a:rPr lang="pl-PL" dirty="0" smtClean="0"/>
              <a:t> przełączników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err="1" smtClean="0"/>
              <a:t>G_Port</a:t>
            </a:r>
            <a:r>
              <a:rPr lang="pl-PL" dirty="0" smtClean="0"/>
              <a:t> – port </a:t>
            </a:r>
            <a:r>
              <a:rPr lang="pl-PL" dirty="0" err="1" smtClean="0"/>
              <a:t>uplink</a:t>
            </a:r>
            <a:r>
              <a:rPr lang="pl-PL" dirty="0" smtClean="0"/>
              <a:t> i port urządzeń jednocześnie</a:t>
            </a:r>
          </a:p>
          <a:p>
            <a:pPr>
              <a:buFont typeface="Arial" panose="020B0604020202020204" pitchFamily="34" charset="0"/>
              <a:buChar char="•"/>
            </a:pPr>
            <a:endParaRPr lang="pl-PL" dirty="0" smtClean="0"/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Dozwolone jest łączenie funkcji z pętlą np.: </a:t>
            </a:r>
            <a:r>
              <a:rPr lang="pl-PL" dirty="0" err="1" smtClean="0"/>
              <a:t>NL_port</a:t>
            </a:r>
            <a:r>
              <a:rPr lang="pl-PL" dirty="0" smtClean="0"/>
              <a:t>, </a:t>
            </a:r>
            <a:r>
              <a:rPr lang="pl-PL" dirty="0" err="1" smtClean="0"/>
              <a:t>FL_port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011" y="1845734"/>
            <a:ext cx="3854669" cy="298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8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Implementacja SAN</a:t>
            </a:r>
            <a:endParaRPr lang="pl-P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71598582"/>
              </p:ext>
            </p:extLst>
          </p:nvPr>
        </p:nvGraphicFramePr>
        <p:xfrm>
          <a:off x="1097279" y="2112581"/>
          <a:ext cx="4931669" cy="2609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021" y="2112580"/>
            <a:ext cx="543910" cy="54391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893" y="2112580"/>
            <a:ext cx="543910" cy="54391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40" y="2112580"/>
            <a:ext cx="543910" cy="54391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112" y="2112580"/>
            <a:ext cx="543910" cy="54391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462" y="2934404"/>
            <a:ext cx="1503027" cy="470948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508" y="2934404"/>
            <a:ext cx="1503027" cy="470948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021" y="4140276"/>
            <a:ext cx="597847" cy="924239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150" y="4140275"/>
            <a:ext cx="597847" cy="924239"/>
          </a:xfrm>
          <a:prstGeom prst="rect">
            <a:avLst/>
          </a:prstGeom>
        </p:spPr>
      </p:pic>
      <p:cxnSp>
        <p:nvCxnSpPr>
          <p:cNvPr id="15" name="Łącznik prosty 14"/>
          <p:cNvCxnSpPr>
            <a:stCxn id="6" idx="2"/>
            <a:endCxn id="10" idx="0"/>
          </p:cNvCxnSpPr>
          <p:nvPr/>
        </p:nvCxnSpPr>
        <p:spPr>
          <a:xfrm>
            <a:off x="7531976" y="2656490"/>
            <a:ext cx="0" cy="277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>
            <a:stCxn id="8" idx="2"/>
            <a:endCxn id="10" idx="0"/>
          </p:cNvCxnSpPr>
          <p:nvPr/>
        </p:nvCxnSpPr>
        <p:spPr>
          <a:xfrm flipH="1">
            <a:off x="7531976" y="2656490"/>
            <a:ext cx="901219" cy="277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/>
          <p:cNvCxnSpPr>
            <a:stCxn id="7" idx="2"/>
            <a:endCxn id="11" idx="0"/>
          </p:cNvCxnSpPr>
          <p:nvPr/>
        </p:nvCxnSpPr>
        <p:spPr>
          <a:xfrm>
            <a:off x="7985848" y="2656490"/>
            <a:ext cx="1173174" cy="277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>
            <a:stCxn id="9" idx="2"/>
            <a:endCxn id="11" idx="0"/>
          </p:cNvCxnSpPr>
          <p:nvPr/>
        </p:nvCxnSpPr>
        <p:spPr>
          <a:xfrm>
            <a:off x="8887067" y="2656490"/>
            <a:ext cx="271955" cy="277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>
            <a:endCxn id="12" idx="0"/>
          </p:cNvCxnSpPr>
          <p:nvPr/>
        </p:nvCxnSpPr>
        <p:spPr>
          <a:xfrm>
            <a:off x="7260020" y="3200400"/>
            <a:ext cx="298925" cy="939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/>
          <p:cNvCxnSpPr>
            <a:endCxn id="13" idx="0"/>
          </p:cNvCxnSpPr>
          <p:nvPr/>
        </p:nvCxnSpPr>
        <p:spPr>
          <a:xfrm>
            <a:off x="7819639" y="3169878"/>
            <a:ext cx="1184435" cy="9703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>
            <a:endCxn id="12" idx="0"/>
          </p:cNvCxnSpPr>
          <p:nvPr/>
        </p:nvCxnSpPr>
        <p:spPr>
          <a:xfrm flipH="1">
            <a:off x="7558945" y="3169878"/>
            <a:ext cx="1328122" cy="970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32"/>
          <p:cNvCxnSpPr>
            <a:endCxn id="13" idx="0"/>
          </p:cNvCxnSpPr>
          <p:nvPr/>
        </p:nvCxnSpPr>
        <p:spPr>
          <a:xfrm flipH="1">
            <a:off x="9004074" y="3169878"/>
            <a:ext cx="425620" cy="9703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e tekstowe 39"/>
          <p:cNvSpPr txBox="1"/>
          <p:nvPr/>
        </p:nvSpPr>
        <p:spPr>
          <a:xfrm>
            <a:off x="7181852" y="5088900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Unix</a:t>
            </a:r>
            <a:endParaRPr lang="pl-PL" dirty="0"/>
          </a:p>
        </p:txBody>
      </p:sp>
      <p:sp>
        <p:nvSpPr>
          <p:cNvPr id="41" name="pole tekstowe 40"/>
          <p:cNvSpPr txBox="1"/>
          <p:nvPr/>
        </p:nvSpPr>
        <p:spPr>
          <a:xfrm>
            <a:off x="8473992" y="5088900"/>
            <a:ext cx="1060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Windows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0590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Nazwy i adresacja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WWN : World </a:t>
            </a:r>
            <a:r>
              <a:rPr lang="pl-PL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Wide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</a:t>
            </a:r>
            <a:endParaRPr lang="pl-PL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Unikalny 64 bitowy adres skojarzony ze sprzętem przez producenta</a:t>
            </a:r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pPr marL="0" indent="0">
              <a:buNone/>
            </a:pP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WWPN : World </a:t>
            </a:r>
            <a:r>
              <a:rPr lang="pl-PL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Wide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Port </a:t>
            </a:r>
            <a:r>
              <a:rPr lang="pl-PL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</a:t>
            </a:r>
            <a:endParaRPr lang="pl-PL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Unikatowy 64 bitowy adres przypisany do portu typu </a:t>
            </a:r>
            <a:r>
              <a:rPr lang="pl-PL" dirty="0" err="1" smtClean="0"/>
              <a:t>N_Port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0231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iSCSI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0" y="1845734"/>
            <a:ext cx="5618830" cy="402336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Umożliwia dostęp do DAS poprzez infrastrukturę IP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Optymalne obciążenie zasobów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Poziom wirtualizacji przestrzeni masowych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Umożliwia dostęp do struktur FC poprzez sieci IP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Dostęp do urządzeń blokowych poprzez </a:t>
            </a:r>
            <a:r>
              <a:rPr lang="pl-PL" dirty="0" err="1" smtClean="0"/>
              <a:t>iSCSI</a:t>
            </a:r>
            <a:endParaRPr lang="pl-PL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Protokół sieci IP do urządzeń masowych (</a:t>
            </a:r>
            <a:r>
              <a:rPr lang="pl-PL" dirty="0" err="1" smtClean="0"/>
              <a:t>storage</a:t>
            </a:r>
            <a:r>
              <a:rPr lang="pl-PL" dirty="0" smtClean="0"/>
              <a:t>)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847" y="3293552"/>
            <a:ext cx="1035098" cy="82890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7929385" y="3452771"/>
            <a:ext cx="48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smtClean="0"/>
              <a:t>FC</a:t>
            </a:r>
          </a:p>
          <a:p>
            <a:pPr algn="ctr"/>
            <a:r>
              <a:rPr lang="pl-PL" sz="1400" dirty="0" smtClean="0"/>
              <a:t>SAN</a:t>
            </a:r>
            <a:endParaRPr lang="pl-PL" sz="14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930" y="3293552"/>
            <a:ext cx="1035098" cy="828903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9198199" y="3452771"/>
            <a:ext cx="815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smtClean="0"/>
              <a:t>IP</a:t>
            </a:r>
          </a:p>
          <a:p>
            <a:pPr algn="ctr"/>
            <a:r>
              <a:rPr lang="pl-PL" sz="1400" dirty="0" smtClean="0"/>
              <a:t>Network</a:t>
            </a:r>
            <a:endParaRPr lang="pl-PL" sz="14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930" y="2477404"/>
            <a:ext cx="1035098" cy="828903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9363468" y="2636623"/>
            <a:ext cx="48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smtClean="0"/>
              <a:t>IP</a:t>
            </a:r>
          </a:p>
          <a:p>
            <a:pPr algn="ctr"/>
            <a:r>
              <a:rPr lang="pl-PL" sz="1400" dirty="0" smtClean="0"/>
              <a:t>SAN</a:t>
            </a:r>
            <a:endParaRPr lang="pl-PL" sz="1400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930" y="4109700"/>
            <a:ext cx="1035098" cy="828903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9363468" y="4268919"/>
            <a:ext cx="48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smtClean="0"/>
              <a:t>IP</a:t>
            </a:r>
          </a:p>
          <a:p>
            <a:pPr algn="ctr"/>
            <a:r>
              <a:rPr lang="pl-PL" sz="1400" dirty="0" smtClean="0"/>
              <a:t>SAN</a:t>
            </a:r>
            <a:endParaRPr lang="pl-PL" sz="1400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013" y="3293552"/>
            <a:ext cx="1035098" cy="828903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10797551" y="3452771"/>
            <a:ext cx="48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smtClean="0"/>
              <a:t>IP</a:t>
            </a:r>
          </a:p>
          <a:p>
            <a:pPr algn="ctr"/>
            <a:r>
              <a:rPr lang="pl-PL" sz="1400" dirty="0" smtClean="0"/>
              <a:t>SAN</a:t>
            </a:r>
            <a:endParaRPr lang="pl-PL" sz="140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575" y="4011742"/>
            <a:ext cx="367890" cy="36789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179" y="4011742"/>
            <a:ext cx="367890" cy="36789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234" y="4186012"/>
            <a:ext cx="367890" cy="367890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016" y="3195594"/>
            <a:ext cx="802752" cy="251529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837" y="3357109"/>
            <a:ext cx="802752" cy="251529"/>
          </a:xfrm>
          <a:prstGeom prst="rect">
            <a:avLst/>
          </a:prstGeom>
        </p:spPr>
      </p:pic>
      <p:sp>
        <p:nvSpPr>
          <p:cNvPr id="20" name="Strzałka w górę i w dół 19"/>
          <p:cNvSpPr/>
          <p:nvPr/>
        </p:nvSpPr>
        <p:spPr>
          <a:xfrm rot="16200000">
            <a:off x="8708585" y="3544959"/>
            <a:ext cx="298923" cy="43776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Strzałka w górę i w dół 20"/>
          <p:cNvSpPr/>
          <p:nvPr/>
        </p:nvSpPr>
        <p:spPr>
          <a:xfrm rot="16200000">
            <a:off x="10150499" y="3525039"/>
            <a:ext cx="298923" cy="43776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Strzałka w górę i w dół 21"/>
          <p:cNvSpPr/>
          <p:nvPr/>
        </p:nvSpPr>
        <p:spPr>
          <a:xfrm>
            <a:off x="9429645" y="3157760"/>
            <a:ext cx="298923" cy="32959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Strzałka w górę i w dół 22"/>
          <p:cNvSpPr/>
          <p:nvPr/>
        </p:nvSpPr>
        <p:spPr>
          <a:xfrm>
            <a:off x="9429645" y="3944901"/>
            <a:ext cx="298923" cy="32959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076" y="4741903"/>
            <a:ext cx="367890" cy="36789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477" y="2234155"/>
            <a:ext cx="367890" cy="367890"/>
          </a:xfrm>
          <a:prstGeom prst="rect">
            <a:avLst/>
          </a:prstGeom>
        </p:spPr>
      </p:pic>
      <p:pic>
        <p:nvPicPr>
          <p:cNvPr id="26" name="Obraz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235" y="3960114"/>
            <a:ext cx="367890" cy="367890"/>
          </a:xfrm>
          <a:prstGeom prst="rect">
            <a:avLst/>
          </a:prstGeom>
        </p:spPr>
      </p:pic>
      <p:sp>
        <p:nvSpPr>
          <p:cNvPr id="27" name="pole tekstowe 26"/>
          <p:cNvSpPr txBox="1"/>
          <p:nvPr/>
        </p:nvSpPr>
        <p:spPr>
          <a:xfrm>
            <a:off x="7806626" y="4456856"/>
            <a:ext cx="4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FC</a:t>
            </a:r>
            <a:endParaRPr lang="pl-PL" dirty="0"/>
          </a:p>
        </p:txBody>
      </p:sp>
      <p:sp>
        <p:nvSpPr>
          <p:cNvPr id="28" name="pole tekstowe 27"/>
          <p:cNvSpPr txBox="1"/>
          <p:nvPr/>
        </p:nvSpPr>
        <p:spPr>
          <a:xfrm>
            <a:off x="7336774" y="2906345"/>
            <a:ext cx="4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FC</a:t>
            </a:r>
            <a:endParaRPr lang="pl-PL" dirty="0"/>
          </a:p>
        </p:txBody>
      </p:sp>
      <p:sp>
        <p:nvSpPr>
          <p:cNvPr id="29" name="pole tekstowe 28"/>
          <p:cNvSpPr txBox="1"/>
          <p:nvPr/>
        </p:nvSpPr>
        <p:spPr>
          <a:xfrm>
            <a:off x="10073395" y="1967503"/>
            <a:ext cx="4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IP</a:t>
            </a:r>
            <a:endParaRPr lang="pl-PL" dirty="0"/>
          </a:p>
        </p:txBody>
      </p:sp>
      <p:sp>
        <p:nvSpPr>
          <p:cNvPr id="30" name="pole tekstowe 29"/>
          <p:cNvSpPr txBox="1"/>
          <p:nvPr/>
        </p:nvSpPr>
        <p:spPr>
          <a:xfrm>
            <a:off x="11437894" y="4201294"/>
            <a:ext cx="4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IP</a:t>
            </a:r>
            <a:endParaRPr lang="pl-PL" dirty="0"/>
          </a:p>
        </p:txBody>
      </p:sp>
      <p:sp>
        <p:nvSpPr>
          <p:cNvPr id="31" name="pole tekstowe 30"/>
          <p:cNvSpPr txBox="1"/>
          <p:nvPr/>
        </p:nvSpPr>
        <p:spPr>
          <a:xfrm>
            <a:off x="10025157" y="5010749"/>
            <a:ext cx="4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IP</a:t>
            </a:r>
            <a:endParaRPr lang="pl-PL" dirty="0"/>
          </a:p>
        </p:txBody>
      </p:sp>
      <p:pic>
        <p:nvPicPr>
          <p:cNvPr id="32" name="Obraz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62" y="2385350"/>
            <a:ext cx="802752" cy="251529"/>
          </a:xfrm>
          <a:prstGeom prst="rect">
            <a:avLst/>
          </a:prstGeom>
        </p:spPr>
      </p:pic>
      <p:sp>
        <p:nvSpPr>
          <p:cNvPr id="33" name="pole tekstowe 32"/>
          <p:cNvSpPr txBox="1"/>
          <p:nvPr/>
        </p:nvSpPr>
        <p:spPr>
          <a:xfrm>
            <a:off x="8783820" y="2096101"/>
            <a:ext cx="4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IP</a:t>
            </a:r>
            <a:endParaRPr lang="pl-PL" dirty="0"/>
          </a:p>
        </p:txBody>
      </p:sp>
      <p:pic>
        <p:nvPicPr>
          <p:cNvPr id="34" name="Obraz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823" y="5010261"/>
            <a:ext cx="802752" cy="251529"/>
          </a:xfrm>
          <a:prstGeom prst="rect">
            <a:avLst/>
          </a:prstGeom>
        </p:spPr>
      </p:pic>
      <p:sp>
        <p:nvSpPr>
          <p:cNvPr id="35" name="pole tekstowe 34"/>
          <p:cNvSpPr txBox="1"/>
          <p:nvPr/>
        </p:nvSpPr>
        <p:spPr>
          <a:xfrm>
            <a:off x="8760581" y="4721012"/>
            <a:ext cx="4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IP</a:t>
            </a:r>
            <a:endParaRPr lang="pl-PL" dirty="0"/>
          </a:p>
        </p:txBody>
      </p:sp>
      <p:pic>
        <p:nvPicPr>
          <p:cNvPr id="36" name="Obraz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22" y="3167139"/>
            <a:ext cx="802752" cy="251529"/>
          </a:xfrm>
          <a:prstGeom prst="rect">
            <a:avLst/>
          </a:prstGeom>
        </p:spPr>
      </p:pic>
      <p:sp>
        <p:nvSpPr>
          <p:cNvPr id="37" name="pole tekstowe 36"/>
          <p:cNvSpPr txBox="1"/>
          <p:nvPr/>
        </p:nvSpPr>
        <p:spPr>
          <a:xfrm>
            <a:off x="11155680" y="2877890"/>
            <a:ext cx="4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IP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015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Zoning</a:t>
            </a:r>
            <a:r>
              <a:rPr lang="pl-PL" dirty="0" smtClean="0"/>
              <a:t> (strefy)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Def.: </a:t>
            </a:r>
            <a:r>
              <a:rPr lang="pl-PL" dirty="0" err="1" smtClean="0"/>
              <a:t>Zoning</a:t>
            </a:r>
            <a:r>
              <a:rPr lang="pl-PL" dirty="0" smtClean="0"/>
              <a:t> to logiczna separacja komunikacji pomiędzy urządzeniami i zasobami</a:t>
            </a:r>
          </a:p>
          <a:p>
            <a:endParaRPr lang="pl-PL" dirty="0"/>
          </a:p>
          <a:p>
            <a:r>
              <a:rPr lang="pl-PL" dirty="0" smtClean="0"/>
              <a:t>Funkcje </a:t>
            </a:r>
            <a:r>
              <a:rPr lang="pl-PL" dirty="0" err="1" smtClean="0"/>
              <a:t>Zoning</a:t>
            </a:r>
            <a:r>
              <a:rPr lang="pl-PL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Integralność danych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Bezpieczeństwo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Szybsze startowanie systemów (</a:t>
            </a:r>
            <a:r>
              <a:rPr lang="pl-PL" dirty="0" err="1" smtClean="0"/>
              <a:t>boot-up</a:t>
            </a:r>
            <a:r>
              <a:rPr lang="pl-PL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Typy </a:t>
            </a:r>
            <a:r>
              <a:rPr lang="pl-PL" dirty="0" err="1" smtClean="0"/>
              <a:t>Zoning</a:t>
            </a:r>
            <a:r>
              <a:rPr lang="pl-PL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Programowy (</a:t>
            </a:r>
            <a:r>
              <a:rPr lang="pl-PL" dirty="0" err="1" smtClean="0"/>
              <a:t>Soft</a:t>
            </a:r>
            <a:r>
              <a:rPr lang="pl-PL" dirty="0" smtClean="0"/>
              <a:t> </a:t>
            </a:r>
            <a:r>
              <a:rPr lang="pl-PL" dirty="0" err="1" smtClean="0"/>
              <a:t>zoning</a:t>
            </a:r>
            <a:r>
              <a:rPr lang="pl-PL" dirty="0" smtClean="0"/>
              <a:t>): realizowane z wykorzystaniem serwera nazw SAN </a:t>
            </a:r>
            <a:r>
              <a:rPr lang="pl-PL" dirty="0" err="1" smtClean="0"/>
              <a:t>director</a:t>
            </a:r>
            <a:r>
              <a:rPr lang="pl-PL" dirty="0" smtClean="0"/>
              <a:t>. </a:t>
            </a:r>
            <a:r>
              <a:rPr lang="pl-PL" dirty="0" err="1" smtClean="0"/>
              <a:t>Zoning</a:t>
            </a:r>
            <a:r>
              <a:rPr lang="pl-PL" dirty="0" smtClean="0"/>
              <a:t> realizowany poprzez numery portów i numery WWN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Sprzętowy (Hard </a:t>
            </a:r>
            <a:r>
              <a:rPr lang="pl-PL" dirty="0" err="1" smtClean="0"/>
              <a:t>zoning</a:t>
            </a:r>
            <a:r>
              <a:rPr lang="pl-PL" dirty="0" smtClean="0"/>
              <a:t>): wykorzystuje tablicę routingu w </a:t>
            </a:r>
            <a:r>
              <a:rPr lang="pl-PL" dirty="0" err="1" smtClean="0"/>
              <a:t>directorze</a:t>
            </a:r>
            <a:r>
              <a:rPr lang="pl-PL" dirty="0" smtClean="0"/>
              <a:t>, który kojarzy urządzenia wyłącznie poprzez WWN. Nie wykorzystuje portów w urządzeniach – trudniejsze w utrzymaniu przy przełączaniu urządzeń na przełącznikach.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637" y="2183522"/>
            <a:ext cx="3337353" cy="233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6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Szybkości, dostępność, dystans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750675"/>
              </p:ext>
            </p:extLst>
          </p:nvPr>
        </p:nvGraphicFramePr>
        <p:xfrm>
          <a:off x="1097280" y="1894127"/>
          <a:ext cx="10058400" cy="3591399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159804156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480823445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7041551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148235788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298008004"/>
                    </a:ext>
                  </a:extLst>
                </a:gridCol>
              </a:tblGrid>
              <a:tr h="78024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Rodzaj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Nominal</a:t>
                      </a:r>
                      <a:r>
                        <a:rPr lang="pl-PL" sz="1600" dirty="0" smtClean="0"/>
                        <a:t>na</a:t>
                      </a:r>
                      <a:r>
                        <a:rPr lang="pl-PL" sz="1600" baseline="0" dirty="0" smtClean="0"/>
                        <a:t> przepustowość</a:t>
                      </a:r>
                      <a:r>
                        <a:rPr lang="en-US" sz="1600" dirty="0" smtClean="0"/>
                        <a:t> MB/s</a:t>
                      </a:r>
                      <a:endParaRPr lang="en-US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Dostępność (rok)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Dystans</a:t>
                      </a:r>
                    </a:p>
                    <a:p>
                      <a:pPr algn="ctr"/>
                      <a:r>
                        <a:rPr lang="pl-PL" sz="1600" dirty="0" smtClean="0"/>
                        <a:t>SMF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Dystans</a:t>
                      </a:r>
                    </a:p>
                    <a:p>
                      <a:pPr algn="ctr"/>
                      <a:r>
                        <a:rPr lang="pl-PL" sz="1600" dirty="0" smtClean="0"/>
                        <a:t>MMF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19568"/>
                  </a:ext>
                </a:extLst>
              </a:tr>
              <a:tr h="31550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1GFC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100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1997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50 km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860 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277067"/>
                  </a:ext>
                </a:extLst>
              </a:tr>
              <a:tr h="31550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2GFC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200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2001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50 km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500 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16736"/>
                  </a:ext>
                </a:extLst>
              </a:tr>
              <a:tr h="31550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4GFC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400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2004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10 km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400 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694050"/>
                  </a:ext>
                </a:extLst>
              </a:tr>
              <a:tr h="31550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8GFC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800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2005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10 km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190 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29987"/>
                  </a:ext>
                </a:extLst>
              </a:tr>
              <a:tr h="31550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10GFC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1,200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2008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35923"/>
                  </a:ext>
                </a:extLst>
              </a:tr>
              <a:tr h="31550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16GFC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/>
                        <a:t>1,600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2011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2 km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125 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37635"/>
                  </a:ext>
                </a:extLst>
              </a:tr>
              <a:tr h="31550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32GFC "Gen 6"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/>
                        <a:t>3,200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2016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10 km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100 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1767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128GFC "Gen 6"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/>
                        <a:t>12,800</a:t>
                      </a:r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2016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2 km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100</a:t>
                      </a:r>
                      <a:r>
                        <a:rPr lang="pl-PL" sz="1600" baseline="0" dirty="0" smtClean="0"/>
                        <a:t> m</a:t>
                      </a:r>
                      <a:endParaRPr lang="pl-PL" sz="1600" dirty="0"/>
                    </a:p>
                  </a:txBody>
                  <a:tcPr marL="78877" marR="78877" marT="39438" marB="39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36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53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Struktura pamięci masowej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15" y="1969445"/>
            <a:ext cx="3308465" cy="4039985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7002980" y="2045109"/>
            <a:ext cx="1218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smtClean="0"/>
              <a:t>Komputer/Serwer</a:t>
            </a:r>
            <a:endParaRPr lang="pl-PL" sz="11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7002980" y="2797277"/>
            <a:ext cx="19896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smtClean="0"/>
              <a:t>Menadżer wolumenu / partycja</a:t>
            </a:r>
            <a:endParaRPr lang="pl-PL" sz="11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7002979" y="3730812"/>
            <a:ext cx="17267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smtClean="0"/>
              <a:t>LUN – </a:t>
            </a:r>
            <a:r>
              <a:rPr lang="pl-PL" sz="1100" dirty="0" err="1" smtClean="0"/>
              <a:t>Logical</a:t>
            </a:r>
            <a:r>
              <a:rPr lang="pl-PL" sz="1100" dirty="0" smtClean="0"/>
              <a:t> Unit </a:t>
            </a:r>
            <a:r>
              <a:rPr lang="pl-PL" sz="1100" dirty="0" err="1" smtClean="0"/>
              <a:t>Number</a:t>
            </a:r>
            <a:endParaRPr lang="pl-PL" sz="11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7002980" y="4221370"/>
            <a:ext cx="10967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smtClean="0"/>
              <a:t>Przestrzeń RAID</a:t>
            </a:r>
            <a:endParaRPr lang="pl-PL" sz="11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7002980" y="4739316"/>
            <a:ext cx="9733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smtClean="0"/>
              <a:t>Dyski fizyczne</a:t>
            </a:r>
            <a:endParaRPr lang="pl-PL" sz="11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7002980" y="5492179"/>
            <a:ext cx="12843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smtClean="0"/>
              <a:t>Obudowa macierzy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244434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Backup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0" y="1845734"/>
            <a:ext cx="6316243" cy="4023360"/>
          </a:xfrm>
        </p:spPr>
        <p:txBody>
          <a:bodyPr/>
          <a:lstStyle/>
          <a:p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Backup</a:t>
            </a:r>
            <a:r>
              <a:rPr lang="pl-PL" dirty="0" smtClean="0"/>
              <a:t> jest procesem zapisu Twoich danych w sposób pozwalający na ich odtworzenie w razie konieczności takich jak np. awaria systemu lub uszkodzenia danych.</a:t>
            </a:r>
          </a:p>
          <a:p>
            <a:endParaRPr lang="pl-PL" dirty="0"/>
          </a:p>
          <a:p>
            <a:r>
              <a:rPr lang="pl-PL" dirty="0" smtClean="0"/>
              <a:t>Pojęcia:</a:t>
            </a:r>
          </a:p>
          <a:p>
            <a:r>
              <a:rPr lang="pl-PL" b="1" dirty="0" smtClean="0"/>
              <a:t>Backup </a:t>
            </a:r>
            <a:r>
              <a:rPr lang="pl-PL" b="1" dirty="0" err="1" smtClean="0"/>
              <a:t>Window</a:t>
            </a:r>
            <a:r>
              <a:rPr lang="pl-PL" dirty="0" smtClean="0"/>
              <a:t>: Czas</a:t>
            </a:r>
          </a:p>
          <a:p>
            <a:r>
              <a:rPr lang="pl-PL" b="1" dirty="0" smtClean="0"/>
              <a:t>Backup Policy</a:t>
            </a:r>
            <a:r>
              <a:rPr lang="pl-PL" dirty="0" smtClean="0"/>
              <a:t>: Full, </a:t>
            </a:r>
            <a:r>
              <a:rPr lang="pl-PL" dirty="0" err="1" smtClean="0"/>
              <a:t>Incremental</a:t>
            </a:r>
            <a:r>
              <a:rPr lang="pl-PL" dirty="0" smtClean="0"/>
              <a:t>, </a:t>
            </a:r>
            <a:r>
              <a:rPr lang="pl-PL" dirty="0" err="1" smtClean="0"/>
              <a:t>Differential</a:t>
            </a:r>
            <a:endParaRPr lang="pl-PL" dirty="0" smtClean="0"/>
          </a:p>
          <a:p>
            <a:r>
              <a:rPr lang="pl-PL" b="1" dirty="0" smtClean="0"/>
              <a:t>Backup </a:t>
            </a:r>
            <a:r>
              <a:rPr lang="pl-PL" b="1" dirty="0" err="1" smtClean="0"/>
              <a:t>Rotation</a:t>
            </a:r>
            <a:r>
              <a:rPr lang="pl-PL" dirty="0" smtClean="0"/>
              <a:t>: Dzienny, Tygodniowy, Miesięczny</a:t>
            </a:r>
          </a:p>
          <a:p>
            <a:r>
              <a:rPr lang="pl-PL" b="1" dirty="0" smtClean="0"/>
              <a:t>Backup Method</a:t>
            </a:r>
            <a:r>
              <a:rPr lang="pl-PL" dirty="0" smtClean="0"/>
              <a:t>: Network, SAN, Disk to </a:t>
            </a:r>
            <a:r>
              <a:rPr lang="pl-PL" dirty="0" err="1"/>
              <a:t>T</a:t>
            </a:r>
            <a:r>
              <a:rPr lang="pl-PL" dirty="0" err="1" smtClean="0"/>
              <a:t>ape</a:t>
            </a:r>
            <a:r>
              <a:rPr lang="pl-PL" dirty="0" smtClean="0"/>
              <a:t>, Disk to Disk, Disk to Disk to </a:t>
            </a:r>
            <a:r>
              <a:rPr lang="pl-PL" dirty="0" err="1" smtClean="0"/>
              <a:t>Tape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890" y="1845734"/>
            <a:ext cx="1469513" cy="146951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155" y="4016478"/>
            <a:ext cx="381952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3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283</TotalTime>
  <Words>622</Words>
  <Application>Microsoft Office PowerPoint</Application>
  <PresentationFormat>Panoramiczny</PresentationFormat>
  <Paragraphs>183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Retrospekcja</vt:lpstr>
      <vt:lpstr>Storage</vt:lpstr>
      <vt:lpstr>Czym jest STORAGE ?</vt:lpstr>
      <vt:lpstr>Prezentacja programu PowerPoint</vt:lpstr>
      <vt:lpstr>Różnice między SAN i NAS</vt:lpstr>
      <vt:lpstr>Definicja</vt:lpstr>
      <vt:lpstr>Typy sieci SAN</vt:lpstr>
      <vt:lpstr>Fibre Channel</vt:lpstr>
      <vt:lpstr>Typy portów FC</vt:lpstr>
      <vt:lpstr>Implementacja SAN</vt:lpstr>
      <vt:lpstr>Nazwy i adresacja</vt:lpstr>
      <vt:lpstr>iSCSI</vt:lpstr>
      <vt:lpstr>Zoning (strefy)</vt:lpstr>
      <vt:lpstr>Szybkości, dostępność, dystans</vt:lpstr>
      <vt:lpstr>Struktura pamięci masowej</vt:lpstr>
      <vt:lpstr>Backup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Sieci SAN</dc:title>
  <dc:creator>Grzegorz</dc:creator>
  <cp:lastModifiedBy>Grzegorz</cp:lastModifiedBy>
  <cp:revision>25</cp:revision>
  <dcterms:created xsi:type="dcterms:W3CDTF">2018-05-10T08:12:11Z</dcterms:created>
  <dcterms:modified xsi:type="dcterms:W3CDTF">2018-05-11T12:16:50Z</dcterms:modified>
</cp:coreProperties>
</file>