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302" r:id="rId8"/>
    <p:sldId id="303" r:id="rId9"/>
    <p:sldId id="301" r:id="rId10"/>
    <p:sldId id="304" r:id="rId11"/>
    <p:sldId id="305" r:id="rId12"/>
    <p:sldId id="306" r:id="rId13"/>
    <p:sldId id="307" r:id="rId14"/>
    <p:sldId id="308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72" autoAdjust="0"/>
    <p:restoredTop sz="94660"/>
  </p:normalViewPr>
  <p:slideViewPr>
    <p:cSldViewPr snapToGrid="0">
      <p:cViewPr varScale="1">
        <p:scale>
          <a:sx n="258" d="100"/>
          <a:sy n="258" d="100"/>
        </p:scale>
        <p:origin x="33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92E718-2E1A-498D-81A7-43B3A51D0D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DC4BC27-69D3-4585-9BA2-897BF7BE3A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6C3B25D-F9C0-4B6F-9A53-97C4987E3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4DC6-160C-4362-A4FF-D6EEF81C21B4}" type="datetimeFigureOut">
              <a:rPr lang="pl-PL" smtClean="0"/>
              <a:t>18.02.2025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C4963F0-F44C-45A2-A669-4A8302831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05922CD-584E-48D3-8C2F-39C49EB01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968-745F-4579-9674-D8C987C860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7172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062C1C-BA23-49F7-AB2E-72249044A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2C8B58-7EA7-4118-990E-C8ABD17EE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907EEAE-C316-426B-B6E0-B6D7A485C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4DC6-160C-4362-A4FF-D6EEF81C21B4}" type="datetimeFigureOut">
              <a:rPr lang="pl-PL" smtClean="0"/>
              <a:t>18.02.2025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E6FD708-A154-4EC3-ADF7-C39FC7D81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635CD01-75E6-4A8C-A4FB-7D9B383E3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968-745F-4579-9674-D8C987C860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1638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A44B1A-FA0C-4E62-A959-972491F84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43856DA-8DA3-4B4D-A2BE-A8A65BAD8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BA5B075-CA42-4D53-9558-DE166D938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4DC6-160C-4362-A4FF-D6EEF81C21B4}" type="datetimeFigureOut">
              <a:rPr lang="pl-PL" smtClean="0"/>
              <a:t>18.02.2025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E2E55C9-A485-4E39-A0DF-EFE4559C9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A8B13F2-B070-4EB9-9CFD-179F96F47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968-745F-4579-9674-D8C987C860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9089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5376EE-E595-4A67-81A3-F6812F5E5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D1E8B3-F247-4B62-AD0B-3444A6D973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E72083F-2EBD-4F5D-87D5-0448BFD13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FA0F544-38C5-4936-BFFE-89DA3E7FD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4DC6-160C-4362-A4FF-D6EEF81C21B4}" type="datetimeFigureOut">
              <a:rPr lang="pl-PL" smtClean="0"/>
              <a:t>18.02.2025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6F350F7-AC97-4363-96C9-E4DD214DC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5D7AB45-8622-44BC-8492-E52070C7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968-745F-4579-9674-D8C987C860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0104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FE7F24-7DA2-4037-B275-F3E6648A6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C5C25F7-677D-4F56-9A8D-CBAD15C271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8E446D6-8E0E-4915-9F3E-480C29315C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3133094-FB6B-434A-976B-00D29723F9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5E8FCD0-F9FF-493B-B9F6-0DDF6A6873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C815D043-6E3B-4FD7-B67E-3DD8F096F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4DC6-160C-4362-A4FF-D6EEF81C21B4}" type="datetimeFigureOut">
              <a:rPr lang="pl-PL" smtClean="0"/>
              <a:t>18.02.2025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290FA0DA-3696-428B-8539-4D49C8511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13DDF5B-1C53-4C6A-A0DE-A551322FF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968-745F-4579-9674-D8C987C860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7447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EECD7B-F8B8-459F-ADB2-25FA7EC81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8587993-3C26-40EF-A07E-29D2F5110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4DC6-160C-4362-A4FF-D6EEF81C21B4}" type="datetimeFigureOut">
              <a:rPr lang="pl-PL" smtClean="0"/>
              <a:t>18.02.2025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5D33019-9D36-41F3-BCA7-F81157771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1505DFF-CC1C-46DE-B715-AEA5A4469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968-745F-4579-9674-D8C987C860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8982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9EBFC045-F450-4173-A217-AA2893BB3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4DC6-160C-4362-A4FF-D6EEF81C21B4}" type="datetimeFigureOut">
              <a:rPr lang="pl-PL" smtClean="0"/>
              <a:t>18.02.2025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FE18EC5-F81A-4B05-8539-1808DE7F8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65844A0-58D9-46E1-B622-160B51530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968-745F-4579-9674-D8C987C860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0076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295725-EB6F-403F-A391-63A222454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15117-B610-46CB-BB40-B8270BFFB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D4341C9-4710-4AE9-8452-287D6EC3E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1DDC039-1B66-45DF-8437-B5CE01A74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4DC6-160C-4362-A4FF-D6EEF81C21B4}" type="datetimeFigureOut">
              <a:rPr lang="pl-PL" smtClean="0"/>
              <a:t>18.02.2025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E990BD7-FF42-405F-A1A6-3458C7F09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AE54C32-9F80-4143-A49E-D396E727F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968-745F-4579-9674-D8C987C860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114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B92CEB-D835-4767-AF8C-BB5F3DD66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C5346209-4DB2-46B4-8A1C-1054AF39B0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A559B8D-C2F9-4860-870B-A51E29EC1C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B2886E7-065A-47FC-855E-A65F7A237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4DC6-160C-4362-A4FF-D6EEF81C21B4}" type="datetimeFigureOut">
              <a:rPr lang="pl-PL" smtClean="0"/>
              <a:t>18.02.2025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D8E430D-2844-4610-A16E-E3FDFA597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D3F72E9-F741-4E22-9AEC-B5C7BDFCC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968-745F-4579-9674-D8C987C860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9509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B6123A-2038-47ED-9FF5-4808ED96A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49BFEA5-6B4F-42F2-8952-91622EC2BD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040DA85-1708-415C-9738-B09B1D2F0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4DC6-160C-4362-A4FF-D6EEF81C21B4}" type="datetimeFigureOut">
              <a:rPr lang="pl-PL" smtClean="0"/>
              <a:t>18.02.2025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9FD71CD-F0F6-4A3E-9699-1529288CB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FB885EC-1BDC-4C66-BCDB-C6597C839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968-745F-4579-9674-D8C987C860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6177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4C5EA9A-E393-4FC3-8579-D056A2521A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78FCA13-5DA5-4FED-9626-8CB57EC3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A90C6A5-96F0-43D3-8139-84E94642A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4DC6-160C-4362-A4FF-D6EEF81C21B4}" type="datetimeFigureOut">
              <a:rPr lang="pl-PL" smtClean="0"/>
              <a:t>18.02.2025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858E84B-7EAC-4815-B9E7-76B19A10F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F550EDB-8A76-40E3-B8C3-9682714EA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968-745F-4579-9674-D8C987C860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6661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199B649-4C78-4BDC-923C-79A15B5F8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FB4F197-138F-4AB8-9B03-D02DDBB51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2118FA4-D43D-4573-A54D-10410653F8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64DC6-160C-4362-A4FF-D6EEF81C21B4}" type="datetimeFigureOut">
              <a:rPr lang="pl-PL" smtClean="0"/>
              <a:t>18.02.2025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D0ACBDC-32D2-4542-8C44-760D6E6F93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E89731F-A219-43CD-9D83-292550D2DC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80968-745F-4579-9674-D8C987C860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6029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50E02E-B623-4F18-9B81-3B121EFFDE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Konfiguracja urządzeń sieciowych Mikrotik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3409901-24F8-47C6-A31C-3DCE4497CD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Dziwnów 2025</a:t>
            </a:r>
          </a:p>
        </p:txBody>
      </p:sp>
    </p:spTree>
    <p:extLst>
      <p:ext uri="{BB962C8B-B14F-4D97-AF65-F5344CB8AC3E}">
        <p14:creationId xmlns:p14="http://schemas.microsoft.com/office/powerpoint/2010/main" val="2865011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05C68B0B-A6B2-441D-8543-C19E6B5A9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861" y="1925301"/>
            <a:ext cx="7340513" cy="4436628"/>
          </a:xfrm>
          <a:prstGeom prst="rect">
            <a:avLst/>
          </a:prstGeom>
        </p:spPr>
      </p:pic>
      <p:sp>
        <p:nvSpPr>
          <p:cNvPr id="8" name="Tytuł 7">
            <a:extLst>
              <a:ext uri="{FF2B5EF4-FFF2-40B4-BE49-F238E27FC236}">
                <a16:creationId xmlns:a16="http://schemas.microsoft.com/office/drawing/2014/main" id="{D5006781-6A05-450D-87C3-9F0C091F1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Protokół Internetu (IPv4)</a:t>
            </a:r>
          </a:p>
        </p:txBody>
      </p:sp>
    </p:spTree>
    <p:extLst>
      <p:ext uri="{BB962C8B-B14F-4D97-AF65-F5344CB8AC3E}">
        <p14:creationId xmlns:p14="http://schemas.microsoft.com/office/powerpoint/2010/main" val="3436147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CF119C-A7EF-4188-AC02-C247D00DA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ISO/OSI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EBDA3F5-5693-4404-B879-406E6C9B1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384" y="1590981"/>
            <a:ext cx="7279231" cy="458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081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FC6176-1551-4F95-8B24-EEA3E05C1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Klasy adresów IP i maski sieci</a:t>
            </a: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6423FD2F-B4ED-4AED-ABC3-FD807CD422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282100"/>
              </p:ext>
            </p:extLst>
          </p:nvPr>
        </p:nvGraphicFramePr>
        <p:xfrm>
          <a:off x="2686140" y="2135534"/>
          <a:ext cx="8128000" cy="18482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95635694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71220327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05089735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11009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SIEĆ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HOST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HOST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HOST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537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1053721"/>
                  </a:ext>
                </a:extLst>
              </a:tr>
              <a:tr h="369922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SIEĆ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SIEĆ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HOST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HOST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305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04601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SIEĆ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SIEĆ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SIEĆ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HOST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3099802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B898D347-4BFF-430D-8D08-CC5E17C7A4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062597"/>
              </p:ext>
            </p:extLst>
          </p:nvPr>
        </p:nvGraphicFramePr>
        <p:xfrm>
          <a:off x="2686140" y="4584094"/>
          <a:ext cx="8128000" cy="18482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95635694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71220327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05089735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11009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11111111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00000000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00000000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00000000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537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1053721"/>
                  </a:ext>
                </a:extLst>
              </a:tr>
              <a:tr h="369922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11111111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11111111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00000000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00000000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305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04601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11111111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11111111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11111111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00000000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3099802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3359643D-115A-45B3-A06F-8F7E6E0DE1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761370"/>
              </p:ext>
            </p:extLst>
          </p:nvPr>
        </p:nvGraphicFramePr>
        <p:xfrm>
          <a:off x="1264920" y="2137468"/>
          <a:ext cx="884936" cy="18482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4936">
                  <a:extLst>
                    <a:ext uri="{9D8B030D-6E8A-4147-A177-3AD203B41FA5}">
                      <a16:colId xmlns:a16="http://schemas.microsoft.com/office/drawing/2014/main" val="155318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Klasa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95310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687472"/>
                  </a:ext>
                </a:extLst>
              </a:tr>
              <a:tr h="3699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/>
                        <a:t>Klasa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60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20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/>
                        <a:t>Klasa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0476809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2AE3C10A-6A17-4D5B-A501-775F2F2E51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564226"/>
              </p:ext>
            </p:extLst>
          </p:nvPr>
        </p:nvGraphicFramePr>
        <p:xfrm>
          <a:off x="1271016" y="4584094"/>
          <a:ext cx="884936" cy="18482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4936">
                  <a:extLst>
                    <a:ext uri="{9D8B030D-6E8A-4147-A177-3AD203B41FA5}">
                      <a16:colId xmlns:a16="http://schemas.microsoft.com/office/drawing/2014/main" val="155318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Klasa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95310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687472"/>
                  </a:ext>
                </a:extLst>
              </a:tr>
              <a:tr h="3699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/>
                        <a:t>Klasa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60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20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/>
                        <a:t>Klasa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0476809"/>
                  </a:ext>
                </a:extLst>
              </a:tr>
            </a:tbl>
          </a:graphicData>
        </a:graphic>
      </p:graphicFrame>
      <p:sp>
        <p:nvSpPr>
          <p:cNvPr id="9" name="Strzałka: w lewo i w prawo 8">
            <a:extLst>
              <a:ext uri="{FF2B5EF4-FFF2-40B4-BE49-F238E27FC236}">
                <a16:creationId xmlns:a16="http://schemas.microsoft.com/office/drawing/2014/main" id="{31E3A40E-4929-4805-9369-3680761E4EBD}"/>
              </a:ext>
            </a:extLst>
          </p:cNvPr>
          <p:cNvSpPr/>
          <p:nvPr/>
        </p:nvSpPr>
        <p:spPr>
          <a:xfrm>
            <a:off x="2739136" y="1775968"/>
            <a:ext cx="1853184" cy="26769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000" dirty="0"/>
              <a:t>Pierwszy oktet</a:t>
            </a:r>
          </a:p>
        </p:txBody>
      </p:sp>
      <p:sp>
        <p:nvSpPr>
          <p:cNvPr id="10" name="Strzałka: w lewo i w prawo 9">
            <a:extLst>
              <a:ext uri="{FF2B5EF4-FFF2-40B4-BE49-F238E27FC236}">
                <a16:creationId xmlns:a16="http://schemas.microsoft.com/office/drawing/2014/main" id="{35A644C4-88E8-4F06-8807-9B274DF643CA}"/>
              </a:ext>
            </a:extLst>
          </p:cNvPr>
          <p:cNvSpPr/>
          <p:nvPr/>
        </p:nvSpPr>
        <p:spPr>
          <a:xfrm>
            <a:off x="4785360" y="1775967"/>
            <a:ext cx="1853184" cy="26769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000" dirty="0"/>
              <a:t>Drugi oktet</a:t>
            </a:r>
          </a:p>
        </p:txBody>
      </p:sp>
      <p:sp>
        <p:nvSpPr>
          <p:cNvPr id="12" name="Strzałka: w lewo i w prawo 11">
            <a:extLst>
              <a:ext uri="{FF2B5EF4-FFF2-40B4-BE49-F238E27FC236}">
                <a16:creationId xmlns:a16="http://schemas.microsoft.com/office/drawing/2014/main" id="{D86489FF-3A95-4068-8ADE-207A10558660}"/>
              </a:ext>
            </a:extLst>
          </p:cNvPr>
          <p:cNvSpPr/>
          <p:nvPr/>
        </p:nvSpPr>
        <p:spPr>
          <a:xfrm>
            <a:off x="6831584" y="1775966"/>
            <a:ext cx="1853184" cy="26769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000" dirty="0"/>
              <a:t>Trzeci oktet</a:t>
            </a:r>
          </a:p>
        </p:txBody>
      </p:sp>
      <p:sp>
        <p:nvSpPr>
          <p:cNvPr id="13" name="Strzałka: w lewo i w prawo 12">
            <a:extLst>
              <a:ext uri="{FF2B5EF4-FFF2-40B4-BE49-F238E27FC236}">
                <a16:creationId xmlns:a16="http://schemas.microsoft.com/office/drawing/2014/main" id="{F646E6DC-5876-4066-9697-7E3528BDB242}"/>
              </a:ext>
            </a:extLst>
          </p:cNvPr>
          <p:cNvSpPr/>
          <p:nvPr/>
        </p:nvSpPr>
        <p:spPr>
          <a:xfrm>
            <a:off x="8877808" y="1775965"/>
            <a:ext cx="1853184" cy="26769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000" dirty="0"/>
              <a:t>Czwarty oktet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EC55CEDB-92CD-4774-966B-DC21367B10DA}"/>
              </a:ext>
            </a:extLst>
          </p:cNvPr>
          <p:cNvSpPr txBox="1"/>
          <p:nvPr/>
        </p:nvSpPr>
        <p:spPr>
          <a:xfrm>
            <a:off x="4555744" y="4243916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/8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6015D05E-A37E-4902-ABDA-355B2802657C}"/>
              </a:ext>
            </a:extLst>
          </p:cNvPr>
          <p:cNvSpPr txBox="1"/>
          <p:nvPr/>
        </p:nvSpPr>
        <p:spPr>
          <a:xfrm>
            <a:off x="6524752" y="4961212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/16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4FDFA4D-5E9B-47A6-A163-DB3E6FBD13A5}"/>
              </a:ext>
            </a:extLst>
          </p:cNvPr>
          <p:cNvSpPr txBox="1"/>
          <p:nvPr/>
        </p:nvSpPr>
        <p:spPr>
          <a:xfrm>
            <a:off x="8581136" y="5713052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3153319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5D6D1140-110F-49C2-9960-3DFD192F1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875" y="338582"/>
            <a:ext cx="7554341" cy="646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Klasa A : </a:t>
            </a:r>
          </a:p>
          <a:p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	Zakres : 1.0.0.0 – 126.0.0.0 = 16 777 214 (2</a:t>
            </a:r>
            <a:r>
              <a:rPr lang="pl-PL" altLang="pl-PL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 –2) unikatowych hostów</a:t>
            </a:r>
          </a:p>
          <a:p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endParaRPr lang="pl-PL" altLang="pl-P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Klasa B :</a:t>
            </a:r>
          </a:p>
          <a:p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	Zakres : 128.1.0.0 – 191.254.0.0 = 65 534 (2</a:t>
            </a:r>
            <a:r>
              <a:rPr lang="pl-PL" altLang="pl-PL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 –2) hostów</a:t>
            </a:r>
          </a:p>
          <a:p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endParaRPr lang="pl-PL" altLang="pl-P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Klasa C :</a:t>
            </a:r>
          </a:p>
          <a:p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	Zakres : 192.0.1.0 – 223.255.254.0 = 254 (2</a:t>
            </a:r>
            <a:r>
              <a:rPr lang="pl-PL" altLang="pl-PL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 –2) hostów</a:t>
            </a:r>
          </a:p>
          <a:p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endParaRPr lang="pl-PL" altLang="pl-P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Klasa D :</a:t>
            </a:r>
          </a:p>
          <a:p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	Zakres : 224.0.0.1 – 239.255.255.254 = pojedyncze adresy</a:t>
            </a:r>
          </a:p>
          <a:p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endParaRPr lang="pl-PL" altLang="pl-P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Klasa E :</a:t>
            </a:r>
          </a:p>
          <a:p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	Zarezerwowana dla badań własnych przez firmę „</a:t>
            </a:r>
            <a:r>
              <a:rPr lang="pl-PL" altLang="pl-PL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IterNIC</a:t>
            </a:r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b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altLang="pl-P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Całkowita adresacja to 2</a:t>
            </a:r>
            <a:r>
              <a:rPr lang="pl-PL" altLang="pl-PL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  <a:r>
              <a:rPr lang="pl-PL" alt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 –2 = 4 294 967 294 komputerów.</a:t>
            </a:r>
          </a:p>
          <a:p>
            <a:endParaRPr lang="pl-PL" altLang="pl-P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altLang="pl-P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603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80DF33D-FCD6-4703-9D6B-F92BB3302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153" y="999744"/>
            <a:ext cx="3841979" cy="5472176"/>
          </a:xfrm>
          <a:prstGeom prst="rect">
            <a:avLst/>
          </a:prstGeom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CEAB6770-C545-43D6-8FCB-895CB603B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CIDR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2EE4BC1-2C9A-4219-A434-05C2DB15E0BA}"/>
              </a:ext>
            </a:extLst>
          </p:cNvPr>
          <p:cNvSpPr txBox="1"/>
          <p:nvPr/>
        </p:nvSpPr>
        <p:spPr>
          <a:xfrm>
            <a:off x="8440928" y="1893824"/>
            <a:ext cx="2556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M = 256 - Liczba adresów</a:t>
            </a:r>
          </a:p>
        </p:txBody>
      </p:sp>
    </p:spTree>
    <p:extLst>
      <p:ext uri="{BB962C8B-B14F-4D97-AF65-F5344CB8AC3E}">
        <p14:creationId xmlns:p14="http://schemas.microsoft.com/office/powerpoint/2010/main" val="3249603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8658FC-BE54-4E39-9DA8-0015B59EC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l-PL" dirty="0">
                <a:cs typeface="Calibri" panose="020F0502020204030204" pitchFamily="34" charset="0"/>
              </a:rPr>
              <a:t>Obliczanie adresów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3E13B98-7AC8-415C-88CD-4B42E246114D}"/>
              </a:ext>
            </a:extLst>
          </p:cNvPr>
          <p:cNvSpPr txBox="1"/>
          <p:nvPr/>
        </p:nvSpPr>
        <p:spPr>
          <a:xfrm>
            <a:off x="2542220" y="1484785"/>
            <a:ext cx="79896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Lucida Console" panose="020B060904050402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128	64	32	16	8	4	2	1</a:t>
            </a:r>
          </a:p>
          <a:p>
            <a:endParaRPr lang="pl-PL" dirty="0">
              <a:latin typeface="Lucida Console" panose="020B06090405040202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dirty="0">
                <a:latin typeface="Lucida Console" panose="020B060904050402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1	 0	 0	 0	0	0	0	0	/25</a:t>
            </a:r>
          </a:p>
          <a:p>
            <a:r>
              <a:rPr lang="pl-PL" dirty="0">
                <a:latin typeface="Lucida Console" panose="020B060904050402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1	 1	 0	 0	0	0	0	0	/26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9DAE4A8-B2F8-43DC-857D-002C765D3B5A}"/>
              </a:ext>
            </a:extLst>
          </p:cNvPr>
          <p:cNvSpPr txBox="1"/>
          <p:nvPr/>
        </p:nvSpPr>
        <p:spPr>
          <a:xfrm>
            <a:off x="1142692" y="1508557"/>
            <a:ext cx="1207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>
                <a:latin typeface="Lucida Console" panose="020B060904050402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Maska sieci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59FC807-B67E-4571-9DFE-AEC83CAAE815}"/>
              </a:ext>
            </a:extLst>
          </p:cNvPr>
          <p:cNvSpPr txBox="1"/>
          <p:nvPr/>
        </p:nvSpPr>
        <p:spPr>
          <a:xfrm>
            <a:off x="1142692" y="2151113"/>
            <a:ext cx="13003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>
                <a:latin typeface="Lucida Console" panose="020B060904050402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24 jedynki +</a:t>
            </a:r>
          </a:p>
        </p:txBody>
      </p:sp>
      <p:sp>
        <p:nvSpPr>
          <p:cNvPr id="6" name="Dymek mowy: prostokąt z zaokrąglonymi rogami 5">
            <a:extLst>
              <a:ext uri="{FF2B5EF4-FFF2-40B4-BE49-F238E27FC236}">
                <a16:creationId xmlns:a16="http://schemas.microsoft.com/office/drawing/2014/main" id="{475D2C5C-5B10-472C-9431-041172A0DF18}"/>
              </a:ext>
            </a:extLst>
          </p:cNvPr>
          <p:cNvSpPr/>
          <p:nvPr/>
        </p:nvSpPr>
        <p:spPr bwMode="auto">
          <a:xfrm>
            <a:off x="3865421" y="3223356"/>
            <a:ext cx="4752528" cy="1368152"/>
          </a:xfrm>
          <a:prstGeom prst="wedgeRoundRectCallout">
            <a:avLst>
              <a:gd name="adj1" fmla="val -70291"/>
              <a:gd name="adj2" fmla="val -124203"/>
              <a:gd name="adj3" fmla="val 16667"/>
            </a:avLst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jednej pozycji mamy dwie kombinacje, oznacza to podział na 2 części klasy adresowej IP na ostatnim bajcie. Każda po 128 adresów.</a:t>
            </a:r>
          </a:p>
        </p:txBody>
      </p:sp>
      <p:sp>
        <p:nvSpPr>
          <p:cNvPr id="7" name="Dymek mowy: prostokąt z zaokrąglonymi rogami 6">
            <a:extLst>
              <a:ext uri="{FF2B5EF4-FFF2-40B4-BE49-F238E27FC236}">
                <a16:creationId xmlns:a16="http://schemas.microsoft.com/office/drawing/2014/main" id="{E87206EF-565D-4AFB-AF7B-53C050E5EC88}"/>
              </a:ext>
            </a:extLst>
          </p:cNvPr>
          <p:cNvSpPr/>
          <p:nvPr/>
        </p:nvSpPr>
        <p:spPr bwMode="auto">
          <a:xfrm>
            <a:off x="3176845" y="3078977"/>
            <a:ext cx="4752528" cy="1368152"/>
          </a:xfrm>
          <a:prstGeom prst="wedgeRoundRectCallout">
            <a:avLst>
              <a:gd name="adj1" fmla="val -55686"/>
              <a:gd name="adj2" fmla="val -91089"/>
              <a:gd name="adj3" fmla="val 16667"/>
            </a:avLst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dwóch pozycjach mamy cztery kombinacje, oznacza to podział na 4 części klasy adresowej IP na ostatnim bajcie. Każda po 64 adresy.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FFF35EA-F9E7-4D84-AF9D-0BFEFEFE65BC}"/>
              </a:ext>
            </a:extLst>
          </p:cNvPr>
          <p:cNvSpPr txBox="1"/>
          <p:nvPr/>
        </p:nvSpPr>
        <p:spPr>
          <a:xfrm>
            <a:off x="1775521" y="5234717"/>
            <a:ext cx="42755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>
                <a:latin typeface="Lucida Console" panose="020B060904050402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W przypadku maski /26 uzyskujemy przedziały:</a:t>
            </a:r>
          </a:p>
          <a:p>
            <a:endParaRPr lang="pl-PL" sz="1200" dirty="0">
              <a:latin typeface="Lucida Console" panose="020B06090405040202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1200" dirty="0">
                <a:latin typeface="Lucida Console" panose="020B060904050402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0	-	 63</a:t>
            </a:r>
          </a:p>
          <a:p>
            <a:r>
              <a:rPr lang="pl-PL" sz="1200" dirty="0">
                <a:latin typeface="Lucida Console" panose="020B060904050402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64	-	127</a:t>
            </a:r>
          </a:p>
          <a:p>
            <a:r>
              <a:rPr lang="pl-PL" sz="1200" dirty="0">
                <a:latin typeface="Lucida Console" panose="020B060904050402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128	-	191</a:t>
            </a:r>
          </a:p>
          <a:p>
            <a:r>
              <a:rPr lang="pl-PL" sz="1200" dirty="0">
                <a:latin typeface="Lucida Console" panose="020B060904050402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192	-	255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4E67CEC-DB31-49F7-A15E-D4EBC2194BF6}"/>
              </a:ext>
            </a:extLst>
          </p:cNvPr>
          <p:cNvSpPr txBox="1"/>
          <p:nvPr/>
        </p:nvSpPr>
        <p:spPr>
          <a:xfrm>
            <a:off x="6411708" y="5234717"/>
            <a:ext cx="42562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>
                <a:latin typeface="Lucida Console" panose="020B060904050402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Przykład:</a:t>
            </a:r>
          </a:p>
          <a:p>
            <a:endParaRPr lang="pl-PL" sz="1200" dirty="0">
              <a:latin typeface="Lucida Console" panose="020B06090405040202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1200" dirty="0">
                <a:latin typeface="Lucida Console" panose="020B060904050402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192.168.12.0	-	192.168.12.63</a:t>
            </a:r>
          </a:p>
          <a:p>
            <a:r>
              <a:rPr lang="pl-PL" sz="1200" dirty="0">
                <a:latin typeface="Lucida Console" panose="020B060904050402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192.168.12.64	-	192.168.12.127</a:t>
            </a:r>
          </a:p>
          <a:p>
            <a:r>
              <a:rPr lang="pl-PL" sz="1200" dirty="0">
                <a:latin typeface="Lucida Console" panose="020B060904050402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192.168.12.128	-	192.168.12.191</a:t>
            </a:r>
          </a:p>
          <a:p>
            <a:r>
              <a:rPr lang="pl-PL" sz="1200" dirty="0">
                <a:latin typeface="Lucida Console" panose="020B060904050402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192.168.12.192	-	192.168.12.255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ADD039B-F0E9-447F-A50F-7EE0740418F6}"/>
              </a:ext>
            </a:extLst>
          </p:cNvPr>
          <p:cNvSpPr txBox="1"/>
          <p:nvPr/>
        </p:nvSpPr>
        <p:spPr>
          <a:xfrm>
            <a:off x="2804694" y="3717033"/>
            <a:ext cx="6580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>
                <a:latin typeface="Lucida Console" panose="020B060904050402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Maska dziesiętna:</a:t>
            </a:r>
          </a:p>
          <a:p>
            <a:endParaRPr lang="pl-PL" sz="1200" dirty="0">
              <a:latin typeface="Lucida Console" panose="020B06090405040202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1200" dirty="0">
                <a:latin typeface="Lucida Console" panose="020B060904050402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255.255.255.192		bo bity maski są na 128 i 64 – suma 192</a:t>
            </a:r>
          </a:p>
        </p:txBody>
      </p:sp>
    </p:spTree>
    <p:extLst>
      <p:ext uri="{BB962C8B-B14F-4D97-AF65-F5344CB8AC3E}">
        <p14:creationId xmlns:p14="http://schemas.microsoft.com/office/powerpoint/2010/main" val="171852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17A3D4-7C61-4C90-ADDC-8CAD953DB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Przeliczenia bitowe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328AACE-E68C-4F38-9B1C-1ACDC9056369}"/>
              </a:ext>
            </a:extLst>
          </p:cNvPr>
          <p:cNvSpPr txBox="1"/>
          <p:nvPr/>
        </p:nvSpPr>
        <p:spPr>
          <a:xfrm>
            <a:off x="838200" y="1394621"/>
            <a:ext cx="573054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Przyjmijmy adres IP: </a:t>
            </a:r>
            <a:r>
              <a:rPr lang="pl-PL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199.200.180.45 / 30</a:t>
            </a:r>
            <a:endParaRPr lang="pl-PL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Jaki jest adres sieci (network) i rozgłoszeniowy (broadcast)?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DB3E7E8-770F-4AA5-9828-6F813D309404}"/>
              </a:ext>
            </a:extLst>
          </p:cNvPr>
          <p:cNvSpPr txBox="1"/>
          <p:nvPr/>
        </p:nvSpPr>
        <p:spPr>
          <a:xfrm>
            <a:off x="838200" y="2286217"/>
            <a:ext cx="4822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Reprezentacja binarna adresu IP 199.200.180.45 :</a:t>
            </a:r>
          </a:p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11000111.11001000.10110100.00101101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99B8C05-3E11-4118-984B-8F77129DD9C6}"/>
              </a:ext>
            </a:extLst>
          </p:cNvPr>
          <p:cNvSpPr txBox="1"/>
          <p:nvPr/>
        </p:nvSpPr>
        <p:spPr>
          <a:xfrm>
            <a:off x="838200" y="3030507"/>
            <a:ext cx="4102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Maska sieci /30:</a:t>
            </a:r>
          </a:p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11111111.11111111.11111111.11111100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1A567CF-73ED-4787-BFB2-5A5421E35DDB}"/>
              </a:ext>
            </a:extLst>
          </p:cNvPr>
          <p:cNvSpPr txBox="1"/>
          <p:nvPr/>
        </p:nvSpPr>
        <p:spPr>
          <a:xfrm>
            <a:off x="3507791" y="3986051"/>
            <a:ext cx="517641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11000111.11001000.10110100.00101101</a:t>
            </a:r>
          </a:p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11111111.11111111.11111111.11111100</a:t>
            </a:r>
          </a:p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-------------------------------------------------------  f=AND</a:t>
            </a:r>
          </a:p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11000111.11001000.10110100.00101100</a:t>
            </a:r>
          </a:p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	(44)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A40133D-08D4-4886-8664-431D2F0B2906}"/>
              </a:ext>
            </a:extLst>
          </p:cNvPr>
          <p:cNvSpPr txBox="1"/>
          <p:nvPr/>
        </p:nvSpPr>
        <p:spPr>
          <a:xfrm>
            <a:off x="2853060" y="6147550"/>
            <a:ext cx="6485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rgbClr val="0099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Network = 199.200.180.44		Broadcast = 199.200.180.47</a:t>
            </a:r>
          </a:p>
        </p:txBody>
      </p:sp>
    </p:spTree>
    <p:extLst>
      <p:ext uri="{BB962C8B-B14F-4D97-AF65-F5344CB8AC3E}">
        <p14:creationId xmlns:p14="http://schemas.microsoft.com/office/powerpoint/2010/main" val="177933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ole tekstowe 97">
            <a:extLst>
              <a:ext uri="{FF2B5EF4-FFF2-40B4-BE49-F238E27FC236}">
                <a16:creationId xmlns:a16="http://schemas.microsoft.com/office/drawing/2014/main" id="{CF1EB2C2-4D6A-4934-89B3-ED74CDB85DC5}"/>
              </a:ext>
            </a:extLst>
          </p:cNvPr>
          <p:cNvSpPr txBox="1"/>
          <p:nvPr/>
        </p:nvSpPr>
        <p:spPr>
          <a:xfrm>
            <a:off x="2772422" y="5651682"/>
            <a:ext cx="64796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>
                <a:latin typeface="Lucida Console" panose="020B0609040504020204" pitchFamily="49" charset="0"/>
              </a:rPr>
              <a:t>Klasa: 10.11.120.4/30</a:t>
            </a:r>
          </a:p>
          <a:p>
            <a:endParaRPr lang="pl-PL" sz="1600" dirty="0">
              <a:latin typeface="Lucida Console" panose="020B0609040504020204" pitchFamily="49" charset="0"/>
            </a:endParaRPr>
          </a:p>
          <a:p>
            <a:r>
              <a:rPr lang="pl-PL" sz="1600" dirty="0">
                <a:latin typeface="Lucida Console" panose="020B0609040504020204" pitchFamily="49" charset="0"/>
              </a:rPr>
              <a:t>Network      Adres IP     Adres IP     Broadcast</a:t>
            </a:r>
          </a:p>
          <a:p>
            <a:r>
              <a:rPr lang="pl-PL" sz="1600" dirty="0">
                <a:solidFill>
                  <a:srgbClr val="0099FF"/>
                </a:solidFill>
                <a:latin typeface="Lucida Console" panose="020B0609040504020204" pitchFamily="49" charset="0"/>
              </a:rPr>
              <a:t>10.11.120.4 </a:t>
            </a:r>
            <a:r>
              <a:rPr lang="pl-PL" sz="1600" dirty="0">
                <a:latin typeface="Lucida Console" panose="020B0609040504020204" pitchFamily="49" charset="0"/>
              </a:rPr>
              <a:t> 10.11.120.5  10.11.120.6  </a:t>
            </a:r>
            <a:r>
              <a:rPr lang="pl-PL" sz="1600" dirty="0">
                <a:solidFill>
                  <a:srgbClr val="FF0000"/>
                </a:solidFill>
                <a:latin typeface="Lucida Console" panose="020B0609040504020204" pitchFamily="49" charset="0"/>
              </a:rPr>
              <a:t>10.11.120.7</a:t>
            </a:r>
          </a:p>
        </p:txBody>
      </p:sp>
      <p:sp>
        <p:nvSpPr>
          <p:cNvPr id="99" name="pole tekstowe 98">
            <a:extLst>
              <a:ext uri="{FF2B5EF4-FFF2-40B4-BE49-F238E27FC236}">
                <a16:creationId xmlns:a16="http://schemas.microsoft.com/office/drawing/2014/main" id="{6F7C2035-1B98-4B05-A131-79B1A1259115}"/>
              </a:ext>
            </a:extLst>
          </p:cNvPr>
          <p:cNvSpPr txBox="1"/>
          <p:nvPr/>
        </p:nvSpPr>
        <p:spPr>
          <a:xfrm>
            <a:off x="2771165" y="5648780"/>
            <a:ext cx="64796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>
                <a:latin typeface="Lucida Console" panose="020B0609040504020204" pitchFamily="49" charset="0"/>
              </a:rPr>
              <a:t>Klasa: 10.11.120.8/30</a:t>
            </a:r>
          </a:p>
          <a:p>
            <a:endParaRPr lang="pl-PL" sz="1600" dirty="0">
              <a:latin typeface="Lucida Console" panose="020B0609040504020204" pitchFamily="49" charset="0"/>
            </a:endParaRPr>
          </a:p>
          <a:p>
            <a:r>
              <a:rPr lang="pl-PL" sz="1600" dirty="0">
                <a:latin typeface="Lucida Console" panose="020B0609040504020204" pitchFamily="49" charset="0"/>
              </a:rPr>
              <a:t>Network      Adres IP     Adres IP     Broadcast</a:t>
            </a:r>
          </a:p>
          <a:p>
            <a:r>
              <a:rPr lang="pl-PL" sz="1600" dirty="0">
                <a:solidFill>
                  <a:srgbClr val="0099FF"/>
                </a:solidFill>
                <a:latin typeface="Lucida Console" panose="020B0609040504020204" pitchFamily="49" charset="0"/>
              </a:rPr>
              <a:t>10.11.120.8</a:t>
            </a:r>
            <a:r>
              <a:rPr lang="pl-PL" sz="1600" dirty="0">
                <a:latin typeface="Lucida Console" panose="020B0609040504020204" pitchFamily="49" charset="0"/>
              </a:rPr>
              <a:t>  10.11.120.9  10.11.120.10 </a:t>
            </a:r>
            <a:r>
              <a:rPr lang="pl-PL" sz="1600" dirty="0">
                <a:solidFill>
                  <a:srgbClr val="FF0000"/>
                </a:solidFill>
                <a:latin typeface="Lucida Console" panose="020B0609040504020204" pitchFamily="49" charset="0"/>
              </a:rPr>
              <a:t>10.11.120.11</a:t>
            </a:r>
          </a:p>
        </p:txBody>
      </p:sp>
      <p:sp>
        <p:nvSpPr>
          <p:cNvPr id="100" name="pole tekstowe 99">
            <a:extLst>
              <a:ext uri="{FF2B5EF4-FFF2-40B4-BE49-F238E27FC236}">
                <a16:creationId xmlns:a16="http://schemas.microsoft.com/office/drawing/2014/main" id="{FBEC9D1B-AA87-4885-AC91-4847DF2DFA2D}"/>
              </a:ext>
            </a:extLst>
          </p:cNvPr>
          <p:cNvSpPr txBox="1"/>
          <p:nvPr/>
        </p:nvSpPr>
        <p:spPr>
          <a:xfrm>
            <a:off x="2771165" y="5648780"/>
            <a:ext cx="64796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>
                <a:latin typeface="Lucida Console" panose="020B0609040504020204" pitchFamily="49" charset="0"/>
              </a:rPr>
              <a:t>Klasa: 10.11.120.12/30</a:t>
            </a:r>
          </a:p>
          <a:p>
            <a:endParaRPr lang="pl-PL" sz="1600" dirty="0">
              <a:latin typeface="Lucida Console" panose="020B0609040504020204" pitchFamily="49" charset="0"/>
            </a:endParaRPr>
          </a:p>
          <a:p>
            <a:r>
              <a:rPr lang="pl-PL" sz="1600" dirty="0">
                <a:latin typeface="Lucida Console" panose="020B0609040504020204" pitchFamily="49" charset="0"/>
              </a:rPr>
              <a:t>Network      Adres IP     Adres IP     Broadcast</a:t>
            </a:r>
          </a:p>
          <a:p>
            <a:r>
              <a:rPr lang="pl-PL" sz="1600" dirty="0">
                <a:solidFill>
                  <a:srgbClr val="0099FF"/>
                </a:solidFill>
                <a:latin typeface="Lucida Console" panose="020B0609040504020204" pitchFamily="49" charset="0"/>
              </a:rPr>
              <a:t>10.11.120.12</a:t>
            </a:r>
            <a:r>
              <a:rPr lang="pl-PL" sz="1600" dirty="0">
                <a:latin typeface="Lucida Console" panose="020B0609040504020204" pitchFamily="49" charset="0"/>
              </a:rPr>
              <a:t> 10.11.120.13 10.11.120.14 </a:t>
            </a:r>
            <a:r>
              <a:rPr lang="pl-PL" sz="1600" dirty="0">
                <a:solidFill>
                  <a:srgbClr val="FF0000"/>
                </a:solidFill>
                <a:latin typeface="Lucida Console" panose="020B0609040504020204" pitchFamily="49" charset="0"/>
              </a:rPr>
              <a:t>10.11.120.15</a:t>
            </a: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A55578FB-F12E-49E5-9686-0DAF6B4B0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l-PL" dirty="0">
                <a:cs typeface="Calibri" panose="020F0502020204030204" pitchFamily="34" charset="0"/>
              </a:rPr>
              <a:t>Routing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65094FAF-88E5-4792-99C8-B9A6A3990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592" y="4149080"/>
            <a:ext cx="2545080" cy="146304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E3790FA-E3FF-4367-8308-67F326A54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0136" y="1124744"/>
            <a:ext cx="2545080" cy="146304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CF2CBB7D-4EBF-4D9E-897F-C236E1648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0136" y="4149080"/>
            <a:ext cx="2545080" cy="146304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6BAF8A93-F1AA-4AA0-AF9D-FAB68481B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592" y="1124744"/>
            <a:ext cx="2545080" cy="146304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49E48F09-31DF-48D7-BF4E-6E09669728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1824" y="4221088"/>
            <a:ext cx="513204" cy="513204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B13FE0B1-C1C4-4EE1-8F76-0061953B1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144" y="4221088"/>
            <a:ext cx="513204" cy="513204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690C0903-D1C1-4E91-9B68-050C95061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144" y="2075395"/>
            <a:ext cx="513204" cy="513204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F35FD695-9543-49BC-90AB-5D8AE9777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468" y="2074580"/>
            <a:ext cx="513204" cy="513204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35569F7B-83FF-4D7B-A191-004BF5C945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7256" y="4454903"/>
            <a:ext cx="1089660" cy="58674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4969E7E1-4E67-48B2-8E43-34FA146882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7781" y="4440922"/>
            <a:ext cx="1089660" cy="58674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307F0CF5-61A3-46E7-BC8D-EFCAEF1284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3165" y="1376886"/>
            <a:ext cx="1089660" cy="58674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60B9EC14-46D1-4EC6-B63A-6376D269FC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9440" y="1715527"/>
            <a:ext cx="612646" cy="448278"/>
          </a:xfrm>
          <a:prstGeom prst="rect">
            <a:avLst/>
          </a:prstGeom>
        </p:spPr>
      </p:pic>
      <p:pic>
        <p:nvPicPr>
          <p:cNvPr id="36" name="Obraz 35">
            <a:extLst>
              <a:ext uri="{FF2B5EF4-FFF2-40B4-BE49-F238E27FC236}">
                <a16:creationId xmlns:a16="http://schemas.microsoft.com/office/drawing/2014/main" id="{66177D84-DF4D-45AC-81AD-9300028A84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4270" y="1430608"/>
            <a:ext cx="612646" cy="448278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630C95F8-A9AA-4AE5-866A-5E0806D835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3051" y="1905156"/>
            <a:ext cx="612646" cy="448278"/>
          </a:xfrm>
          <a:prstGeom prst="rect">
            <a:avLst/>
          </a:prstGeom>
        </p:spPr>
      </p:pic>
      <p:sp>
        <p:nvSpPr>
          <p:cNvPr id="38" name="pole tekstowe 37">
            <a:extLst>
              <a:ext uri="{FF2B5EF4-FFF2-40B4-BE49-F238E27FC236}">
                <a16:creationId xmlns:a16="http://schemas.microsoft.com/office/drawing/2014/main" id="{EEE76A43-0B40-4A6D-AAA9-42A91BAD5FD5}"/>
              </a:ext>
            </a:extLst>
          </p:cNvPr>
          <p:cNvSpPr txBox="1"/>
          <p:nvPr/>
        </p:nvSpPr>
        <p:spPr>
          <a:xfrm>
            <a:off x="5951984" y="100707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Dysponujemy klasą 10.11.120.0/24</a:t>
            </a:r>
          </a:p>
        </p:txBody>
      </p: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78D27B96-5D3F-4A6C-B4C6-C5DFDFD31E3A}"/>
              </a:ext>
            </a:extLst>
          </p:cNvPr>
          <p:cNvSpPr txBox="1"/>
          <p:nvPr/>
        </p:nvSpPr>
        <p:spPr>
          <a:xfrm>
            <a:off x="3897405" y="4737346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LAN 1</a:t>
            </a:r>
          </a:p>
        </p:txBody>
      </p:sp>
      <p:sp>
        <p:nvSpPr>
          <p:cNvPr id="40" name="pole tekstowe 39">
            <a:extLst>
              <a:ext uri="{FF2B5EF4-FFF2-40B4-BE49-F238E27FC236}">
                <a16:creationId xmlns:a16="http://schemas.microsoft.com/office/drawing/2014/main" id="{17724474-91D3-444E-A31F-7B7C008AD171}"/>
              </a:ext>
            </a:extLst>
          </p:cNvPr>
          <p:cNvSpPr txBox="1"/>
          <p:nvPr/>
        </p:nvSpPr>
        <p:spPr>
          <a:xfrm>
            <a:off x="7401271" y="4785902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LAN 2</a:t>
            </a:r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7E8CCE16-B854-4CFA-9F8A-6B4455B78C43}"/>
              </a:ext>
            </a:extLst>
          </p:cNvPr>
          <p:cNvSpPr txBox="1"/>
          <p:nvPr/>
        </p:nvSpPr>
        <p:spPr>
          <a:xfrm>
            <a:off x="7447530" y="1679339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LAN 3</a:t>
            </a:r>
          </a:p>
        </p:txBody>
      </p: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5037199E-EC5D-45A8-9590-80B700ECDB40}"/>
              </a:ext>
            </a:extLst>
          </p:cNvPr>
          <p:cNvSpPr txBox="1"/>
          <p:nvPr/>
        </p:nvSpPr>
        <p:spPr>
          <a:xfrm>
            <a:off x="4012332" y="1564359"/>
            <a:ext cx="66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WAN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B102BFC8-2095-4B34-A64E-04B21A77C9FA}"/>
              </a:ext>
            </a:extLst>
          </p:cNvPr>
          <p:cNvSpPr txBox="1"/>
          <p:nvPr/>
        </p:nvSpPr>
        <p:spPr>
          <a:xfrm>
            <a:off x="4885048" y="4539605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pl-PL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687D1F7F-49A2-4A33-BA64-B804F0E34B1D}"/>
              </a:ext>
            </a:extLst>
          </p:cNvPr>
          <p:cNvSpPr txBox="1"/>
          <p:nvPr/>
        </p:nvSpPr>
        <p:spPr>
          <a:xfrm>
            <a:off x="7035993" y="4454903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pl-PL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9A8E3223-B055-410F-A17F-89587CA86750}"/>
              </a:ext>
            </a:extLst>
          </p:cNvPr>
          <p:cNvSpPr txBox="1"/>
          <p:nvPr/>
        </p:nvSpPr>
        <p:spPr>
          <a:xfrm>
            <a:off x="7787016" y="2322245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pl-PL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3503D408-B8CC-4A7B-AF65-335D3AACEE15}"/>
              </a:ext>
            </a:extLst>
          </p:cNvPr>
          <p:cNvSpPr txBox="1"/>
          <p:nvPr/>
        </p:nvSpPr>
        <p:spPr>
          <a:xfrm>
            <a:off x="4127435" y="2299234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pl-PL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8B408855-8C19-48A0-B481-4127FDF3C7D6}"/>
              </a:ext>
            </a:extLst>
          </p:cNvPr>
          <p:cNvCxnSpPr>
            <a:cxnSpLocks/>
            <a:stCxn id="22" idx="0"/>
            <a:endCxn id="25" idx="2"/>
          </p:cNvCxnSpPr>
          <p:nvPr/>
        </p:nvCxnSpPr>
        <p:spPr bwMode="auto">
          <a:xfrm flipH="1" flipV="1">
            <a:off x="4712070" y="2587784"/>
            <a:ext cx="56356" cy="1633304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Łącznik prosty 50">
            <a:extLst>
              <a:ext uri="{FF2B5EF4-FFF2-40B4-BE49-F238E27FC236}">
                <a16:creationId xmlns:a16="http://schemas.microsoft.com/office/drawing/2014/main" id="{6ED42578-6D0E-4C9E-933D-824C30B9A843}"/>
              </a:ext>
            </a:extLst>
          </p:cNvPr>
          <p:cNvCxnSpPr>
            <a:cxnSpLocks/>
            <a:endCxn id="23" idx="0"/>
          </p:cNvCxnSpPr>
          <p:nvPr/>
        </p:nvCxnSpPr>
        <p:spPr bwMode="auto">
          <a:xfrm>
            <a:off x="4871866" y="2506168"/>
            <a:ext cx="2776881" cy="171492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Łącznik prosty 52">
            <a:extLst>
              <a:ext uri="{FF2B5EF4-FFF2-40B4-BE49-F238E27FC236}">
                <a16:creationId xmlns:a16="http://schemas.microsoft.com/office/drawing/2014/main" id="{DBAE6B07-3058-4A54-8F22-749A2BBDB037}"/>
              </a:ext>
            </a:extLst>
          </p:cNvPr>
          <p:cNvCxnSpPr>
            <a:cxnSpLocks/>
            <a:stCxn id="25" idx="3"/>
            <a:endCxn id="24" idx="1"/>
          </p:cNvCxnSpPr>
          <p:nvPr/>
        </p:nvCxnSpPr>
        <p:spPr bwMode="auto">
          <a:xfrm>
            <a:off x="4968672" y="2331183"/>
            <a:ext cx="2423472" cy="815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DE057143-DC5B-49F4-B3B7-1AFF654660AB}"/>
              </a:ext>
            </a:extLst>
          </p:cNvPr>
          <p:cNvCxnSpPr>
            <a:cxnSpLocks/>
            <a:stCxn id="22" idx="3"/>
            <a:endCxn id="23" idx="1"/>
          </p:cNvCxnSpPr>
          <p:nvPr/>
        </p:nvCxnSpPr>
        <p:spPr bwMode="auto">
          <a:xfrm>
            <a:off x="5025028" y="4477690"/>
            <a:ext cx="2367116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pole tekstowe 56">
            <a:extLst>
              <a:ext uri="{FF2B5EF4-FFF2-40B4-BE49-F238E27FC236}">
                <a16:creationId xmlns:a16="http://schemas.microsoft.com/office/drawing/2014/main" id="{7C392DE4-553C-45FC-AB7C-EE6958AE3519}"/>
              </a:ext>
            </a:extLst>
          </p:cNvPr>
          <p:cNvSpPr txBox="1"/>
          <p:nvPr/>
        </p:nvSpPr>
        <p:spPr>
          <a:xfrm>
            <a:off x="2542449" y="5041643"/>
            <a:ext cx="15632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192.168.10.0/24</a:t>
            </a:r>
          </a:p>
        </p:txBody>
      </p:sp>
      <p:sp>
        <p:nvSpPr>
          <p:cNvPr id="59" name="pole tekstowe 58">
            <a:extLst>
              <a:ext uri="{FF2B5EF4-FFF2-40B4-BE49-F238E27FC236}">
                <a16:creationId xmlns:a16="http://schemas.microsoft.com/office/drawing/2014/main" id="{9EA02B2C-8A9B-4A56-B526-0C03287A8652}"/>
              </a:ext>
            </a:extLst>
          </p:cNvPr>
          <p:cNvSpPr txBox="1"/>
          <p:nvPr/>
        </p:nvSpPr>
        <p:spPr>
          <a:xfrm>
            <a:off x="8197772" y="4922012"/>
            <a:ext cx="1667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192.168.101.0/24</a:t>
            </a:r>
          </a:p>
        </p:txBody>
      </p:sp>
      <p:sp>
        <p:nvSpPr>
          <p:cNvPr id="60" name="pole tekstowe 59">
            <a:extLst>
              <a:ext uri="{FF2B5EF4-FFF2-40B4-BE49-F238E27FC236}">
                <a16:creationId xmlns:a16="http://schemas.microsoft.com/office/drawing/2014/main" id="{9B954847-8164-4B04-B913-76DA06AD29FF}"/>
              </a:ext>
            </a:extLst>
          </p:cNvPr>
          <p:cNvSpPr txBox="1"/>
          <p:nvPr/>
        </p:nvSpPr>
        <p:spPr>
          <a:xfrm>
            <a:off x="8103659" y="1971727"/>
            <a:ext cx="12506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10.0.30.0/24</a:t>
            </a:r>
          </a:p>
        </p:txBody>
      </p:sp>
      <p:sp>
        <p:nvSpPr>
          <p:cNvPr id="61" name="Dymek mowy: prostokąt z zaokrąglonymi rogami 60">
            <a:extLst>
              <a:ext uri="{FF2B5EF4-FFF2-40B4-BE49-F238E27FC236}">
                <a16:creationId xmlns:a16="http://schemas.microsoft.com/office/drawing/2014/main" id="{D6631459-D35A-4E6B-86EB-DF2C92784FAE}"/>
              </a:ext>
            </a:extLst>
          </p:cNvPr>
          <p:cNvSpPr/>
          <p:nvPr/>
        </p:nvSpPr>
        <p:spPr bwMode="auto">
          <a:xfrm>
            <a:off x="1734894" y="3622928"/>
            <a:ext cx="2241386" cy="583605"/>
          </a:xfrm>
          <a:prstGeom prst="wedgeRoundRectCallout">
            <a:avLst>
              <a:gd name="adj1" fmla="val 77767"/>
              <a:gd name="adj2" fmla="val 76469"/>
              <a:gd name="adj3" fmla="val 16667"/>
            </a:avLst>
          </a:prstGeom>
          <a:solidFill>
            <a:srgbClr val="92D05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000" dirty="0">
                <a:latin typeface="Lucida Console" panose="020B0609040504020204" pitchFamily="49" charset="0"/>
                <a:cs typeface="Calibri" panose="020F0502020204030204" pitchFamily="34" charset="0"/>
              </a:rPr>
              <a:t>192.168.10.0/24  -&gt; if0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000" dirty="0">
                <a:latin typeface="Lucida Console" panose="020B0609040504020204" pitchFamily="49" charset="0"/>
                <a:cs typeface="Calibri" panose="020F0502020204030204" pitchFamily="34" charset="0"/>
              </a:rPr>
              <a:t>192.168.101.0/24 -&gt; if2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000" dirty="0">
                <a:latin typeface="Lucida Console" panose="020B0609040504020204" pitchFamily="49" charset="0"/>
                <a:cs typeface="Calibri" panose="020F0502020204030204" pitchFamily="34" charset="0"/>
              </a:rPr>
              <a:t>0.0.0.0/0        -&gt; if1</a:t>
            </a:r>
          </a:p>
        </p:txBody>
      </p:sp>
      <p:sp>
        <p:nvSpPr>
          <p:cNvPr id="68" name="pole tekstowe 67">
            <a:extLst>
              <a:ext uri="{FF2B5EF4-FFF2-40B4-BE49-F238E27FC236}">
                <a16:creationId xmlns:a16="http://schemas.microsoft.com/office/drawing/2014/main" id="{975099EF-526D-40FD-A0BB-D64D54DEC471}"/>
              </a:ext>
            </a:extLst>
          </p:cNvPr>
          <p:cNvSpPr txBox="1"/>
          <p:nvPr/>
        </p:nvSpPr>
        <p:spPr>
          <a:xfrm>
            <a:off x="4282258" y="4506469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>
                <a:latin typeface="Calibri" panose="020F0502020204030204" pitchFamily="34" charset="0"/>
                <a:cs typeface="Calibri" panose="020F0502020204030204" pitchFamily="34" charset="0"/>
              </a:rPr>
              <a:t>if0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:a16="http://schemas.microsoft.com/office/drawing/2014/main" id="{F568FEFA-E0DE-460D-A1DF-AC69B474BFC3}"/>
              </a:ext>
            </a:extLst>
          </p:cNvPr>
          <p:cNvSpPr txBox="1"/>
          <p:nvPr/>
        </p:nvSpPr>
        <p:spPr>
          <a:xfrm>
            <a:off x="4707446" y="4027043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>
                <a:latin typeface="Calibri" panose="020F0502020204030204" pitchFamily="34" charset="0"/>
                <a:cs typeface="Calibri" panose="020F0502020204030204" pitchFamily="34" charset="0"/>
              </a:rPr>
              <a:t>if1</a:t>
            </a:r>
          </a:p>
        </p:txBody>
      </p:sp>
      <p:sp>
        <p:nvSpPr>
          <p:cNvPr id="70" name="pole tekstowe 69">
            <a:extLst>
              <a:ext uri="{FF2B5EF4-FFF2-40B4-BE49-F238E27FC236}">
                <a16:creationId xmlns:a16="http://schemas.microsoft.com/office/drawing/2014/main" id="{ABD0DB9E-240D-4A3B-9C75-D111270D85BB}"/>
              </a:ext>
            </a:extLst>
          </p:cNvPr>
          <p:cNvSpPr txBox="1"/>
          <p:nvPr/>
        </p:nvSpPr>
        <p:spPr>
          <a:xfrm>
            <a:off x="4938178" y="4422278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>
                <a:latin typeface="Calibri" panose="020F0502020204030204" pitchFamily="34" charset="0"/>
                <a:cs typeface="Calibri" panose="020F0502020204030204" pitchFamily="34" charset="0"/>
              </a:rPr>
              <a:t>if2</a:t>
            </a:r>
          </a:p>
        </p:txBody>
      </p:sp>
      <p:sp>
        <p:nvSpPr>
          <p:cNvPr id="71" name="pole tekstowe 70">
            <a:extLst>
              <a:ext uri="{FF2B5EF4-FFF2-40B4-BE49-F238E27FC236}">
                <a16:creationId xmlns:a16="http://schemas.microsoft.com/office/drawing/2014/main" id="{8A52E82D-FCA5-41DB-AF6E-7AA8573ACB21}"/>
              </a:ext>
            </a:extLst>
          </p:cNvPr>
          <p:cNvSpPr txBox="1"/>
          <p:nvPr/>
        </p:nvSpPr>
        <p:spPr>
          <a:xfrm>
            <a:off x="7788257" y="4579210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>
                <a:latin typeface="Calibri" panose="020F0502020204030204" pitchFamily="34" charset="0"/>
                <a:cs typeface="Calibri" panose="020F0502020204030204" pitchFamily="34" charset="0"/>
              </a:rPr>
              <a:t>if0</a:t>
            </a:r>
          </a:p>
        </p:txBody>
      </p:sp>
      <p:sp>
        <p:nvSpPr>
          <p:cNvPr id="72" name="pole tekstowe 71">
            <a:extLst>
              <a:ext uri="{FF2B5EF4-FFF2-40B4-BE49-F238E27FC236}">
                <a16:creationId xmlns:a16="http://schemas.microsoft.com/office/drawing/2014/main" id="{39ECE134-8F74-4A2C-AA66-A0E050F1A9C6}"/>
              </a:ext>
            </a:extLst>
          </p:cNvPr>
          <p:cNvSpPr txBox="1"/>
          <p:nvPr/>
        </p:nvSpPr>
        <p:spPr>
          <a:xfrm>
            <a:off x="7175466" y="4442958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>
                <a:latin typeface="Calibri" panose="020F0502020204030204" pitchFamily="34" charset="0"/>
                <a:cs typeface="Calibri" panose="020F0502020204030204" pitchFamily="34" charset="0"/>
              </a:rPr>
              <a:t>if2</a:t>
            </a:r>
          </a:p>
        </p:txBody>
      </p:sp>
      <p:sp>
        <p:nvSpPr>
          <p:cNvPr id="73" name="pole tekstowe 72">
            <a:extLst>
              <a:ext uri="{FF2B5EF4-FFF2-40B4-BE49-F238E27FC236}">
                <a16:creationId xmlns:a16="http://schemas.microsoft.com/office/drawing/2014/main" id="{A6279F51-728E-471D-AD22-0F955331FC93}"/>
              </a:ext>
            </a:extLst>
          </p:cNvPr>
          <p:cNvSpPr txBox="1"/>
          <p:nvPr/>
        </p:nvSpPr>
        <p:spPr>
          <a:xfrm>
            <a:off x="7611681" y="4046876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>
                <a:latin typeface="Calibri" panose="020F0502020204030204" pitchFamily="34" charset="0"/>
                <a:cs typeface="Calibri" panose="020F0502020204030204" pitchFamily="34" charset="0"/>
              </a:rPr>
              <a:t>if1</a:t>
            </a:r>
          </a:p>
        </p:txBody>
      </p:sp>
      <p:sp>
        <p:nvSpPr>
          <p:cNvPr id="74" name="pole tekstowe 73">
            <a:extLst>
              <a:ext uri="{FF2B5EF4-FFF2-40B4-BE49-F238E27FC236}">
                <a16:creationId xmlns:a16="http://schemas.microsoft.com/office/drawing/2014/main" id="{1A0ED04D-DB8F-45CD-8B3A-B4CCE2E93318}"/>
              </a:ext>
            </a:extLst>
          </p:cNvPr>
          <p:cNvSpPr txBox="1"/>
          <p:nvPr/>
        </p:nvSpPr>
        <p:spPr>
          <a:xfrm>
            <a:off x="7788257" y="2016859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>
                <a:latin typeface="Calibri" panose="020F0502020204030204" pitchFamily="34" charset="0"/>
                <a:cs typeface="Calibri" panose="020F0502020204030204" pitchFamily="34" charset="0"/>
              </a:rPr>
              <a:t>if0</a:t>
            </a:r>
          </a:p>
        </p:txBody>
      </p:sp>
      <p:sp>
        <p:nvSpPr>
          <p:cNvPr id="75" name="pole tekstowe 74">
            <a:extLst>
              <a:ext uri="{FF2B5EF4-FFF2-40B4-BE49-F238E27FC236}">
                <a16:creationId xmlns:a16="http://schemas.microsoft.com/office/drawing/2014/main" id="{8508BBAC-A4DC-43AB-BA22-17B0C81B136B}"/>
              </a:ext>
            </a:extLst>
          </p:cNvPr>
          <p:cNvSpPr txBox="1"/>
          <p:nvPr/>
        </p:nvSpPr>
        <p:spPr>
          <a:xfrm>
            <a:off x="7128722" y="2118173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>
                <a:latin typeface="Calibri" panose="020F0502020204030204" pitchFamily="34" charset="0"/>
                <a:cs typeface="Calibri" panose="020F0502020204030204" pitchFamily="34" charset="0"/>
              </a:rPr>
              <a:t>if1</a:t>
            </a:r>
          </a:p>
        </p:txBody>
      </p:sp>
      <p:sp>
        <p:nvSpPr>
          <p:cNvPr id="76" name="pole tekstowe 75">
            <a:extLst>
              <a:ext uri="{FF2B5EF4-FFF2-40B4-BE49-F238E27FC236}">
                <a16:creationId xmlns:a16="http://schemas.microsoft.com/office/drawing/2014/main" id="{6EBB7849-3C67-4735-903C-53B810A29909}"/>
              </a:ext>
            </a:extLst>
          </p:cNvPr>
          <p:cNvSpPr txBox="1"/>
          <p:nvPr/>
        </p:nvSpPr>
        <p:spPr>
          <a:xfrm>
            <a:off x="4288658" y="1963627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>
                <a:latin typeface="Calibri" panose="020F0502020204030204" pitchFamily="34" charset="0"/>
                <a:cs typeface="Calibri" panose="020F0502020204030204" pitchFamily="34" charset="0"/>
              </a:rPr>
              <a:t>if0</a:t>
            </a:r>
          </a:p>
        </p:txBody>
      </p:sp>
      <p:sp>
        <p:nvSpPr>
          <p:cNvPr id="77" name="pole tekstowe 76">
            <a:extLst>
              <a:ext uri="{FF2B5EF4-FFF2-40B4-BE49-F238E27FC236}">
                <a16:creationId xmlns:a16="http://schemas.microsoft.com/office/drawing/2014/main" id="{168D3A67-F090-46E3-AEFD-821E0A691308}"/>
              </a:ext>
            </a:extLst>
          </p:cNvPr>
          <p:cNvSpPr txBox="1"/>
          <p:nvPr/>
        </p:nvSpPr>
        <p:spPr>
          <a:xfrm>
            <a:off x="4450710" y="2524739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>
                <a:latin typeface="Calibri" panose="020F0502020204030204" pitchFamily="34" charset="0"/>
                <a:cs typeface="Calibri" panose="020F0502020204030204" pitchFamily="34" charset="0"/>
              </a:rPr>
              <a:t>if3</a:t>
            </a:r>
          </a:p>
        </p:txBody>
      </p:sp>
      <p:sp>
        <p:nvSpPr>
          <p:cNvPr id="78" name="pole tekstowe 77">
            <a:extLst>
              <a:ext uri="{FF2B5EF4-FFF2-40B4-BE49-F238E27FC236}">
                <a16:creationId xmlns:a16="http://schemas.microsoft.com/office/drawing/2014/main" id="{62218F5E-D772-48C4-92C4-C15E746AB78E}"/>
              </a:ext>
            </a:extLst>
          </p:cNvPr>
          <p:cNvSpPr txBox="1"/>
          <p:nvPr/>
        </p:nvSpPr>
        <p:spPr>
          <a:xfrm>
            <a:off x="4875457" y="2390683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>
                <a:latin typeface="Calibri" panose="020F0502020204030204" pitchFamily="34" charset="0"/>
                <a:cs typeface="Calibri" panose="020F0502020204030204" pitchFamily="34" charset="0"/>
              </a:rPr>
              <a:t>if2</a:t>
            </a:r>
          </a:p>
        </p:txBody>
      </p:sp>
      <p:sp>
        <p:nvSpPr>
          <p:cNvPr id="79" name="pole tekstowe 78">
            <a:extLst>
              <a:ext uri="{FF2B5EF4-FFF2-40B4-BE49-F238E27FC236}">
                <a16:creationId xmlns:a16="http://schemas.microsoft.com/office/drawing/2014/main" id="{DED88DFA-9980-42F4-A926-70E6943EDA17}"/>
              </a:ext>
            </a:extLst>
          </p:cNvPr>
          <p:cNvSpPr txBox="1"/>
          <p:nvPr/>
        </p:nvSpPr>
        <p:spPr>
          <a:xfrm>
            <a:off x="4889467" y="2126456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>
                <a:latin typeface="Calibri" panose="020F0502020204030204" pitchFamily="34" charset="0"/>
                <a:cs typeface="Calibri" panose="020F0502020204030204" pitchFamily="34" charset="0"/>
              </a:rPr>
              <a:t>if1</a:t>
            </a:r>
          </a:p>
        </p:txBody>
      </p:sp>
      <p:sp>
        <p:nvSpPr>
          <p:cNvPr id="80" name="Dymek mowy: prostokąt z zaokrąglonymi rogami 79">
            <a:extLst>
              <a:ext uri="{FF2B5EF4-FFF2-40B4-BE49-F238E27FC236}">
                <a16:creationId xmlns:a16="http://schemas.microsoft.com/office/drawing/2014/main" id="{DD077FC5-D340-4B47-AC4C-02636CBE8080}"/>
              </a:ext>
            </a:extLst>
          </p:cNvPr>
          <p:cNvSpPr/>
          <p:nvPr/>
        </p:nvSpPr>
        <p:spPr bwMode="auto">
          <a:xfrm>
            <a:off x="8246007" y="3382067"/>
            <a:ext cx="2241386" cy="583605"/>
          </a:xfrm>
          <a:prstGeom prst="wedgeRoundRectCallout">
            <a:avLst>
              <a:gd name="adj1" fmla="val -69099"/>
              <a:gd name="adj2" fmla="val 115639"/>
              <a:gd name="adj3" fmla="val 16667"/>
            </a:avLst>
          </a:prstGeom>
          <a:solidFill>
            <a:srgbClr val="92D05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000" dirty="0">
                <a:latin typeface="Lucida Console" panose="020B0609040504020204" pitchFamily="49" charset="0"/>
                <a:cs typeface="Calibri" panose="020F0502020204030204" pitchFamily="34" charset="0"/>
              </a:rPr>
              <a:t>192.168.101.0/24 -&gt; if0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000" dirty="0">
                <a:latin typeface="Lucida Console" panose="020B0609040504020204" pitchFamily="49" charset="0"/>
                <a:cs typeface="Calibri" panose="020F0502020204030204" pitchFamily="34" charset="0"/>
              </a:rPr>
              <a:t>192.168.10.0/24  -&gt; if2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000" dirty="0">
                <a:latin typeface="Lucida Console" panose="020B0609040504020204" pitchFamily="49" charset="0"/>
                <a:cs typeface="Calibri" panose="020F0502020204030204" pitchFamily="34" charset="0"/>
              </a:rPr>
              <a:t>0.0.0.0/0        -&gt; if1</a:t>
            </a:r>
          </a:p>
        </p:txBody>
      </p:sp>
      <p:sp>
        <p:nvSpPr>
          <p:cNvPr id="81" name="Dymek mowy: prostokąt z zaokrąglonymi rogami 80">
            <a:extLst>
              <a:ext uri="{FF2B5EF4-FFF2-40B4-BE49-F238E27FC236}">
                <a16:creationId xmlns:a16="http://schemas.microsoft.com/office/drawing/2014/main" id="{8D6804A9-E3F6-4797-801C-60BD4800329F}"/>
              </a:ext>
            </a:extLst>
          </p:cNvPr>
          <p:cNvSpPr/>
          <p:nvPr/>
        </p:nvSpPr>
        <p:spPr bwMode="auto">
          <a:xfrm>
            <a:off x="5683493" y="1186348"/>
            <a:ext cx="1766509" cy="583605"/>
          </a:xfrm>
          <a:prstGeom prst="wedgeRoundRectCallout">
            <a:avLst>
              <a:gd name="adj1" fmla="val 52672"/>
              <a:gd name="adj2" fmla="val 111367"/>
              <a:gd name="adj3" fmla="val 16667"/>
            </a:avLst>
          </a:prstGeom>
          <a:solidFill>
            <a:srgbClr val="92D05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000" dirty="0">
                <a:latin typeface="Lucida Console" panose="020B0609040504020204" pitchFamily="49" charset="0"/>
                <a:cs typeface="Calibri" panose="020F0502020204030204" pitchFamily="34" charset="0"/>
              </a:rPr>
              <a:t>10.0.30.0/24  -&gt; if0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000" dirty="0">
                <a:latin typeface="Lucida Console" panose="020B0609040504020204" pitchFamily="49" charset="0"/>
                <a:cs typeface="Calibri" panose="020F0502020204030204" pitchFamily="34" charset="0"/>
              </a:rPr>
              <a:t>0.0.0.0/0     -&gt; if1</a:t>
            </a:r>
          </a:p>
        </p:txBody>
      </p:sp>
      <p:sp>
        <p:nvSpPr>
          <p:cNvPr id="82" name="Dymek mowy: prostokąt z zaokrąglonymi rogami 81">
            <a:extLst>
              <a:ext uri="{FF2B5EF4-FFF2-40B4-BE49-F238E27FC236}">
                <a16:creationId xmlns:a16="http://schemas.microsoft.com/office/drawing/2014/main" id="{CA103A41-51D3-4FE4-84C5-4C3CC690ECDD}"/>
              </a:ext>
            </a:extLst>
          </p:cNvPr>
          <p:cNvSpPr/>
          <p:nvPr/>
        </p:nvSpPr>
        <p:spPr bwMode="auto">
          <a:xfrm>
            <a:off x="1734894" y="2553077"/>
            <a:ext cx="2241386" cy="735904"/>
          </a:xfrm>
          <a:prstGeom prst="wedgeRoundRectCallout">
            <a:avLst>
              <a:gd name="adj1" fmla="val 73502"/>
              <a:gd name="adj2" fmla="val -92008"/>
              <a:gd name="adj3" fmla="val 16667"/>
            </a:avLst>
          </a:prstGeom>
          <a:solidFill>
            <a:srgbClr val="92D05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000" dirty="0">
                <a:latin typeface="Lucida Console" panose="020B0609040504020204" pitchFamily="49" charset="0"/>
                <a:cs typeface="Calibri" panose="020F0502020204030204" pitchFamily="34" charset="0"/>
              </a:rPr>
              <a:t>10.0.30.0/24     -&gt; if1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000" dirty="0">
                <a:latin typeface="Lucida Console" panose="020B0609040504020204" pitchFamily="49" charset="0"/>
                <a:cs typeface="Calibri" panose="020F0502020204030204" pitchFamily="34" charset="0"/>
              </a:rPr>
              <a:t>192.168.10.0/24  -&gt; if3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000" dirty="0">
                <a:latin typeface="Lucida Console" panose="020B0609040504020204" pitchFamily="49" charset="0"/>
                <a:cs typeface="Calibri" panose="020F0502020204030204" pitchFamily="34" charset="0"/>
              </a:rPr>
              <a:t>192.168.101.0/24 -&gt; if2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1000" dirty="0">
                <a:latin typeface="Lucida Console" panose="020B0609040504020204" pitchFamily="49" charset="0"/>
                <a:cs typeface="Calibri" panose="020F0502020204030204" pitchFamily="34" charset="0"/>
              </a:rPr>
              <a:t>0.0.0.0/0        -&gt; if0</a:t>
            </a:r>
          </a:p>
        </p:txBody>
      </p:sp>
      <p:sp>
        <p:nvSpPr>
          <p:cNvPr id="83" name="pole tekstowe 82">
            <a:extLst>
              <a:ext uri="{FF2B5EF4-FFF2-40B4-BE49-F238E27FC236}">
                <a16:creationId xmlns:a16="http://schemas.microsoft.com/office/drawing/2014/main" id="{7BAFDF7B-0F76-45B9-B226-7E4DD4336A9A}"/>
              </a:ext>
            </a:extLst>
          </p:cNvPr>
          <p:cNvSpPr txBox="1"/>
          <p:nvPr/>
        </p:nvSpPr>
        <p:spPr>
          <a:xfrm>
            <a:off x="3928187" y="2697197"/>
            <a:ext cx="8723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>
                <a:latin typeface="Lucida Console" panose="020B0609040504020204" pitchFamily="49" charset="0"/>
                <a:cs typeface="Calibri" panose="020F0502020204030204" pitchFamily="34" charset="0"/>
              </a:rPr>
              <a:t>10.11.120.1</a:t>
            </a:r>
          </a:p>
        </p:txBody>
      </p:sp>
      <p:sp>
        <p:nvSpPr>
          <p:cNvPr id="84" name="pole tekstowe 83">
            <a:extLst>
              <a:ext uri="{FF2B5EF4-FFF2-40B4-BE49-F238E27FC236}">
                <a16:creationId xmlns:a16="http://schemas.microsoft.com/office/drawing/2014/main" id="{606C2E26-AB3D-4B39-8300-017192E49B38}"/>
              </a:ext>
            </a:extLst>
          </p:cNvPr>
          <p:cNvSpPr txBox="1"/>
          <p:nvPr/>
        </p:nvSpPr>
        <p:spPr>
          <a:xfrm>
            <a:off x="4707447" y="3931316"/>
            <a:ext cx="8723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>
                <a:latin typeface="Lucida Console" panose="020B0609040504020204" pitchFamily="49" charset="0"/>
                <a:cs typeface="Calibri" panose="020F0502020204030204" pitchFamily="34" charset="0"/>
              </a:rPr>
              <a:t>10.11.120.2</a:t>
            </a:r>
          </a:p>
        </p:txBody>
      </p:sp>
      <p:sp>
        <p:nvSpPr>
          <p:cNvPr id="85" name="pole tekstowe 84">
            <a:extLst>
              <a:ext uri="{FF2B5EF4-FFF2-40B4-BE49-F238E27FC236}">
                <a16:creationId xmlns:a16="http://schemas.microsoft.com/office/drawing/2014/main" id="{24DD2FAD-8280-4F61-B9AB-CC4B65E539DB}"/>
              </a:ext>
            </a:extLst>
          </p:cNvPr>
          <p:cNvSpPr txBox="1"/>
          <p:nvPr/>
        </p:nvSpPr>
        <p:spPr>
          <a:xfrm>
            <a:off x="5024309" y="2495787"/>
            <a:ext cx="8723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>
                <a:latin typeface="Lucida Console" panose="020B0609040504020204" pitchFamily="49" charset="0"/>
                <a:cs typeface="Calibri" panose="020F0502020204030204" pitchFamily="34" charset="0"/>
              </a:rPr>
              <a:t>10.11.120.5</a:t>
            </a:r>
          </a:p>
        </p:txBody>
      </p:sp>
      <p:sp>
        <p:nvSpPr>
          <p:cNvPr id="86" name="pole tekstowe 85">
            <a:extLst>
              <a:ext uri="{FF2B5EF4-FFF2-40B4-BE49-F238E27FC236}">
                <a16:creationId xmlns:a16="http://schemas.microsoft.com/office/drawing/2014/main" id="{FE6C9600-66C7-4F61-8A91-4312918918B7}"/>
              </a:ext>
            </a:extLst>
          </p:cNvPr>
          <p:cNvSpPr txBox="1"/>
          <p:nvPr/>
        </p:nvSpPr>
        <p:spPr>
          <a:xfrm>
            <a:off x="7352895" y="3943835"/>
            <a:ext cx="8723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>
                <a:latin typeface="Lucida Console" panose="020B0609040504020204" pitchFamily="49" charset="0"/>
                <a:cs typeface="Calibri" panose="020F0502020204030204" pitchFamily="34" charset="0"/>
              </a:rPr>
              <a:t>10.11.120.6</a:t>
            </a:r>
          </a:p>
        </p:txBody>
      </p:sp>
      <p:sp>
        <p:nvSpPr>
          <p:cNvPr id="87" name="pole tekstowe 86">
            <a:extLst>
              <a:ext uri="{FF2B5EF4-FFF2-40B4-BE49-F238E27FC236}">
                <a16:creationId xmlns:a16="http://schemas.microsoft.com/office/drawing/2014/main" id="{8B533EDB-1A4C-4D55-A37B-73AD43819404}"/>
              </a:ext>
            </a:extLst>
          </p:cNvPr>
          <p:cNvSpPr txBox="1"/>
          <p:nvPr/>
        </p:nvSpPr>
        <p:spPr>
          <a:xfrm>
            <a:off x="4845252" y="2005961"/>
            <a:ext cx="8723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>
                <a:latin typeface="Lucida Console" panose="020B0609040504020204" pitchFamily="49" charset="0"/>
                <a:cs typeface="Calibri" panose="020F0502020204030204" pitchFamily="34" charset="0"/>
              </a:rPr>
              <a:t>10.11.120.9</a:t>
            </a:r>
          </a:p>
        </p:txBody>
      </p:sp>
      <p:sp>
        <p:nvSpPr>
          <p:cNvPr id="88" name="pole tekstowe 87">
            <a:extLst>
              <a:ext uri="{FF2B5EF4-FFF2-40B4-BE49-F238E27FC236}">
                <a16:creationId xmlns:a16="http://schemas.microsoft.com/office/drawing/2014/main" id="{29B75CC3-3532-4C9A-B571-C6C67181ECF3}"/>
              </a:ext>
            </a:extLst>
          </p:cNvPr>
          <p:cNvSpPr txBox="1"/>
          <p:nvPr/>
        </p:nvSpPr>
        <p:spPr>
          <a:xfrm>
            <a:off x="6557757" y="2326438"/>
            <a:ext cx="93487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>
                <a:latin typeface="Lucida Console" panose="020B0609040504020204" pitchFamily="49" charset="0"/>
                <a:cs typeface="Calibri" panose="020F0502020204030204" pitchFamily="34" charset="0"/>
              </a:rPr>
              <a:t>10.11.120.10</a:t>
            </a:r>
          </a:p>
        </p:txBody>
      </p:sp>
      <p:sp>
        <p:nvSpPr>
          <p:cNvPr id="89" name="pole tekstowe 88">
            <a:extLst>
              <a:ext uri="{FF2B5EF4-FFF2-40B4-BE49-F238E27FC236}">
                <a16:creationId xmlns:a16="http://schemas.microsoft.com/office/drawing/2014/main" id="{83B3BEF3-686E-45EE-A379-1F0CC3408AC2}"/>
              </a:ext>
            </a:extLst>
          </p:cNvPr>
          <p:cNvSpPr txBox="1"/>
          <p:nvPr/>
        </p:nvSpPr>
        <p:spPr>
          <a:xfrm>
            <a:off x="4938179" y="4293096"/>
            <a:ext cx="93487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>
                <a:latin typeface="Lucida Console" panose="020B0609040504020204" pitchFamily="49" charset="0"/>
                <a:cs typeface="Calibri" panose="020F0502020204030204" pitchFamily="34" charset="0"/>
              </a:rPr>
              <a:t>10.11.120.13</a:t>
            </a:r>
          </a:p>
        </p:txBody>
      </p:sp>
      <p:sp>
        <p:nvSpPr>
          <p:cNvPr id="90" name="pole tekstowe 89">
            <a:extLst>
              <a:ext uri="{FF2B5EF4-FFF2-40B4-BE49-F238E27FC236}">
                <a16:creationId xmlns:a16="http://schemas.microsoft.com/office/drawing/2014/main" id="{34FB4938-881C-405B-96B4-95086261703F}"/>
              </a:ext>
            </a:extLst>
          </p:cNvPr>
          <p:cNvSpPr txBox="1"/>
          <p:nvPr/>
        </p:nvSpPr>
        <p:spPr>
          <a:xfrm>
            <a:off x="6528917" y="4288815"/>
            <a:ext cx="93487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>
                <a:latin typeface="Lucida Console" panose="020B0609040504020204" pitchFamily="49" charset="0"/>
                <a:cs typeface="Calibri" panose="020F0502020204030204" pitchFamily="34" charset="0"/>
              </a:rPr>
              <a:t>10.11.120.14</a:t>
            </a:r>
          </a:p>
        </p:txBody>
      </p:sp>
      <p:sp>
        <p:nvSpPr>
          <p:cNvPr id="91" name="pole tekstowe 90">
            <a:extLst>
              <a:ext uri="{FF2B5EF4-FFF2-40B4-BE49-F238E27FC236}">
                <a16:creationId xmlns:a16="http://schemas.microsoft.com/office/drawing/2014/main" id="{FFAF0CEF-3D05-4B28-8630-D3616F8A3E6A}"/>
              </a:ext>
            </a:extLst>
          </p:cNvPr>
          <p:cNvSpPr txBox="1"/>
          <p:nvPr/>
        </p:nvSpPr>
        <p:spPr>
          <a:xfrm rot="16140000">
            <a:off x="4217727" y="3300439"/>
            <a:ext cx="94769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700" dirty="0">
                <a:solidFill>
                  <a:srgbClr val="0099FF"/>
                </a:solidFill>
                <a:latin typeface="Lucida Console" panose="020B0609040504020204" pitchFamily="49" charset="0"/>
                <a:cs typeface="Calibri" panose="020F0502020204030204" pitchFamily="34" charset="0"/>
              </a:rPr>
              <a:t>10.11.120.0/30</a:t>
            </a:r>
            <a:endParaRPr lang="pl-PL" sz="800" dirty="0">
              <a:solidFill>
                <a:srgbClr val="0099FF"/>
              </a:solidFill>
              <a:latin typeface="Lucida Console" panose="020B0609040504020204" pitchFamily="49" charset="0"/>
              <a:cs typeface="Calibri" panose="020F0502020204030204" pitchFamily="34" charset="0"/>
            </a:endParaRPr>
          </a:p>
        </p:txBody>
      </p:sp>
      <p:sp>
        <p:nvSpPr>
          <p:cNvPr id="92" name="pole tekstowe 91">
            <a:extLst>
              <a:ext uri="{FF2B5EF4-FFF2-40B4-BE49-F238E27FC236}">
                <a16:creationId xmlns:a16="http://schemas.microsoft.com/office/drawing/2014/main" id="{36A81BA8-8B44-41C9-9863-DC02E13E1F8F}"/>
              </a:ext>
            </a:extLst>
          </p:cNvPr>
          <p:cNvSpPr txBox="1"/>
          <p:nvPr/>
        </p:nvSpPr>
        <p:spPr>
          <a:xfrm rot="1860000">
            <a:off x="5706561" y="3150793"/>
            <a:ext cx="94769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700" dirty="0">
                <a:solidFill>
                  <a:srgbClr val="0099FF"/>
                </a:solidFill>
                <a:latin typeface="Lucida Console" panose="020B0609040504020204" pitchFamily="49" charset="0"/>
                <a:cs typeface="Calibri" panose="020F0502020204030204" pitchFamily="34" charset="0"/>
              </a:rPr>
              <a:t>10.11.120.4/30</a:t>
            </a:r>
            <a:endParaRPr lang="pl-PL" sz="800" dirty="0">
              <a:solidFill>
                <a:srgbClr val="0099FF"/>
              </a:solidFill>
              <a:latin typeface="Lucida Console" panose="020B0609040504020204" pitchFamily="49" charset="0"/>
              <a:cs typeface="Calibri" panose="020F0502020204030204" pitchFamily="34" charset="0"/>
            </a:endParaRPr>
          </a:p>
        </p:txBody>
      </p:sp>
      <p:sp>
        <p:nvSpPr>
          <p:cNvPr id="93" name="pole tekstowe 92">
            <a:extLst>
              <a:ext uri="{FF2B5EF4-FFF2-40B4-BE49-F238E27FC236}">
                <a16:creationId xmlns:a16="http://schemas.microsoft.com/office/drawing/2014/main" id="{ADC3C9E1-EA47-407C-80D7-0C50AF71977C}"/>
              </a:ext>
            </a:extLst>
          </p:cNvPr>
          <p:cNvSpPr txBox="1"/>
          <p:nvPr/>
        </p:nvSpPr>
        <p:spPr>
          <a:xfrm>
            <a:off x="5652386" y="2170211"/>
            <a:ext cx="94769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700" dirty="0">
                <a:solidFill>
                  <a:srgbClr val="0099FF"/>
                </a:solidFill>
                <a:latin typeface="Lucida Console" panose="020B0609040504020204" pitchFamily="49" charset="0"/>
                <a:cs typeface="Calibri" panose="020F0502020204030204" pitchFamily="34" charset="0"/>
              </a:rPr>
              <a:t>10.11.120.8/30</a:t>
            </a:r>
            <a:endParaRPr lang="pl-PL" sz="800" dirty="0">
              <a:solidFill>
                <a:srgbClr val="0099FF"/>
              </a:solidFill>
              <a:latin typeface="Lucida Console" panose="020B0609040504020204" pitchFamily="49" charset="0"/>
              <a:cs typeface="Calibri" panose="020F0502020204030204" pitchFamily="34" charset="0"/>
            </a:endParaRPr>
          </a:p>
        </p:txBody>
      </p:sp>
      <p:sp>
        <p:nvSpPr>
          <p:cNvPr id="94" name="pole tekstowe 93">
            <a:extLst>
              <a:ext uri="{FF2B5EF4-FFF2-40B4-BE49-F238E27FC236}">
                <a16:creationId xmlns:a16="http://schemas.microsoft.com/office/drawing/2014/main" id="{18CAD7BC-E88A-462B-A43D-944BDDE3A4AC}"/>
              </a:ext>
            </a:extLst>
          </p:cNvPr>
          <p:cNvSpPr txBox="1"/>
          <p:nvPr/>
        </p:nvSpPr>
        <p:spPr>
          <a:xfrm>
            <a:off x="5705059" y="4439578"/>
            <a:ext cx="100219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700" dirty="0">
                <a:solidFill>
                  <a:srgbClr val="0099FF"/>
                </a:solidFill>
                <a:latin typeface="Lucida Console" panose="020B0609040504020204" pitchFamily="49" charset="0"/>
                <a:cs typeface="Calibri" panose="020F0502020204030204" pitchFamily="34" charset="0"/>
              </a:rPr>
              <a:t>10.11.120.12/30</a:t>
            </a:r>
            <a:endParaRPr lang="pl-PL" sz="800" dirty="0">
              <a:solidFill>
                <a:srgbClr val="0099FF"/>
              </a:solidFill>
              <a:latin typeface="Lucida Console" panose="020B0609040504020204" pitchFamily="49" charset="0"/>
              <a:cs typeface="Calibri" panose="020F0502020204030204" pitchFamily="34" charset="0"/>
            </a:endParaRPr>
          </a:p>
        </p:txBody>
      </p:sp>
      <p:sp>
        <p:nvSpPr>
          <p:cNvPr id="97" name="pole tekstowe 96">
            <a:extLst>
              <a:ext uri="{FF2B5EF4-FFF2-40B4-BE49-F238E27FC236}">
                <a16:creationId xmlns:a16="http://schemas.microsoft.com/office/drawing/2014/main" id="{71EA83BE-A3DB-449F-A14D-057BEB53E1C0}"/>
              </a:ext>
            </a:extLst>
          </p:cNvPr>
          <p:cNvSpPr txBox="1"/>
          <p:nvPr/>
        </p:nvSpPr>
        <p:spPr>
          <a:xfrm>
            <a:off x="2773871" y="5646569"/>
            <a:ext cx="635622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>
                <a:latin typeface="Lucida Console" panose="020B0609040504020204" pitchFamily="49" charset="0"/>
              </a:rPr>
              <a:t>Klasa: 10.11.120.0/30</a:t>
            </a:r>
          </a:p>
          <a:p>
            <a:endParaRPr lang="pl-PL" sz="1600" dirty="0">
              <a:latin typeface="Lucida Console" panose="020B0609040504020204" pitchFamily="49" charset="0"/>
            </a:endParaRPr>
          </a:p>
          <a:p>
            <a:r>
              <a:rPr lang="pl-PL" sz="1600" dirty="0">
                <a:latin typeface="Lucida Console" panose="020B0609040504020204" pitchFamily="49" charset="0"/>
              </a:rPr>
              <a:t>Network      Adres IP     Adres IP     Broadcast</a:t>
            </a:r>
          </a:p>
          <a:p>
            <a:r>
              <a:rPr lang="pl-PL" sz="1600" dirty="0">
                <a:solidFill>
                  <a:srgbClr val="0099FF"/>
                </a:solidFill>
                <a:latin typeface="Lucida Console" panose="020B0609040504020204" pitchFamily="49" charset="0"/>
              </a:rPr>
              <a:t>10.11.120.0 </a:t>
            </a:r>
            <a:r>
              <a:rPr lang="pl-PL" sz="1600" dirty="0">
                <a:latin typeface="Lucida Console" panose="020B0609040504020204" pitchFamily="49" charset="0"/>
              </a:rPr>
              <a:t> 10.11.120.1  10.11.120.2  </a:t>
            </a:r>
            <a:r>
              <a:rPr lang="pl-PL" sz="1600" dirty="0">
                <a:solidFill>
                  <a:srgbClr val="FF0000"/>
                </a:solidFill>
                <a:latin typeface="Lucida Console" panose="020B0609040504020204" pitchFamily="49" charset="0"/>
              </a:rPr>
              <a:t>10.11.120.3</a:t>
            </a:r>
          </a:p>
        </p:txBody>
      </p:sp>
    </p:spTree>
    <p:extLst>
      <p:ext uri="{BB962C8B-B14F-4D97-AF65-F5344CB8AC3E}">
        <p14:creationId xmlns:p14="http://schemas.microsoft.com/office/powerpoint/2010/main" val="105903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98" grpId="1"/>
      <p:bldP spid="99" grpId="0"/>
      <p:bldP spid="99" grpId="1"/>
      <p:bldP spid="100" grpId="0"/>
      <p:bldP spid="100" grpId="1"/>
      <p:bldP spid="38" grpId="0"/>
      <p:bldP spid="61" grpId="0" animBg="1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 animBg="1"/>
      <p:bldP spid="81" grpId="0" animBg="1"/>
      <p:bldP spid="82" grpId="0" animBg="1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7" grpId="0"/>
      <p:bldP spid="9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764B1E-5DD0-495F-8E84-863C5F0F0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MikroTik</a:t>
            </a:r>
            <a:r>
              <a:rPr lang="pl-PL" dirty="0"/>
              <a:t> – Adresy IP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F0CBA18-3EFD-4769-977F-C52E73543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9631" y="2002795"/>
            <a:ext cx="6874169" cy="417032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D950C09-EEEE-4321-825B-C563296F4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02795"/>
            <a:ext cx="2949915" cy="417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25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F14B58-7A7C-4E78-98BA-6292F1779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MikroTik</a:t>
            </a:r>
            <a:r>
              <a:rPr lang="pl-PL" dirty="0"/>
              <a:t> – Tworzenie </a:t>
            </a:r>
            <a:r>
              <a:rPr lang="pl-PL" dirty="0" err="1"/>
              <a:t>bridge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A82DEE8-DF71-46C0-8871-8D63AF697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417" y="1854714"/>
            <a:ext cx="7765932" cy="472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112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8403A5-25F3-4914-A8F7-85C085041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MikroTik</a:t>
            </a:r>
            <a:r>
              <a:rPr lang="pl-PL" dirty="0"/>
              <a:t> – Przypisanie portów do </a:t>
            </a:r>
            <a:r>
              <a:rPr lang="pl-PL" dirty="0" err="1"/>
              <a:t>bridge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5B393D2-42F0-4526-AD35-273476A49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23" y="2484058"/>
            <a:ext cx="5413355" cy="3296652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A12E529-B0BF-47EA-BAFD-73B664B36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1024" y="2484058"/>
            <a:ext cx="5413355" cy="329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506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1926D1-CCC4-4CBB-8433-B702EEC36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MikroTik</a:t>
            </a:r>
            <a:r>
              <a:rPr lang="pl-PL" dirty="0"/>
              <a:t> – Nadanie adresu IP dla bridge1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F45262B-5E63-4611-9BB4-BD9B9513D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64" y="2391508"/>
            <a:ext cx="5528855" cy="336699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1253A81-85FC-44FE-BCCE-944CB6C80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883" y="2391508"/>
            <a:ext cx="5528855" cy="336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867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661ECC-C0CE-4296-801B-C6DBFD35F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MikroTik</a:t>
            </a:r>
            <a:r>
              <a:rPr lang="pl-PL" dirty="0"/>
              <a:t> – Tablica routingu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FDD1C25-BD90-4FAA-AA2F-B916B9E86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193" y="1820128"/>
            <a:ext cx="7275613" cy="443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5672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574</Words>
  <Application>Microsoft Office PowerPoint</Application>
  <PresentationFormat>Panoramiczny</PresentationFormat>
  <Paragraphs>171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Lucida Console</vt:lpstr>
      <vt:lpstr>Motyw pakietu Office</vt:lpstr>
      <vt:lpstr>Konfiguracja urządzeń sieciowych Mikrotik</vt:lpstr>
      <vt:lpstr>Protokół Internetu (IPv4)</vt:lpstr>
      <vt:lpstr>ISO/OSI</vt:lpstr>
      <vt:lpstr>Klasy adresów IP i maski sieci</vt:lpstr>
      <vt:lpstr>Prezentacja programu PowerPoint</vt:lpstr>
      <vt:lpstr>CIDR</vt:lpstr>
      <vt:lpstr>Obliczanie adresów</vt:lpstr>
      <vt:lpstr>Przeliczenia bitowe</vt:lpstr>
      <vt:lpstr>Routing</vt:lpstr>
      <vt:lpstr>MikroTik – Adresy IP</vt:lpstr>
      <vt:lpstr>MikroTik – Tworzenie bridge</vt:lpstr>
      <vt:lpstr>MikroTik – Przypisanie portów do bridge</vt:lpstr>
      <vt:lpstr>MikroTik – Nadanie adresu IP dla bridge1</vt:lpstr>
      <vt:lpstr>MikroTik – Tablica routingu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Konfiguracja urządzeń sieciowych Mikrotik</dc:title>
  <dc:creator>Grzegorz Śliwiński</dc:creator>
  <cp:lastModifiedBy>Grzegorz Śliwiński</cp:lastModifiedBy>
  <cp:revision>10</cp:revision>
  <dcterms:created xsi:type="dcterms:W3CDTF">2025-02-18T07:12:52Z</dcterms:created>
  <dcterms:modified xsi:type="dcterms:W3CDTF">2025-02-18T08:54:05Z</dcterms:modified>
</cp:coreProperties>
</file>